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94" r:id="rId2"/>
    <p:sldId id="295" r:id="rId3"/>
    <p:sldId id="293" r:id="rId4"/>
    <p:sldId id="296" r:id="rId5"/>
    <p:sldId id="297" r:id="rId6"/>
    <p:sldId id="280" r:id="rId7"/>
    <p:sldId id="259" r:id="rId8"/>
    <p:sldId id="262" r:id="rId9"/>
    <p:sldId id="284" r:id="rId10"/>
    <p:sldId id="285" r:id="rId11"/>
    <p:sldId id="323" r:id="rId12"/>
    <p:sldId id="286" r:id="rId13"/>
    <p:sldId id="261" r:id="rId14"/>
    <p:sldId id="287" r:id="rId15"/>
    <p:sldId id="289" r:id="rId16"/>
    <p:sldId id="292" r:id="rId17"/>
    <p:sldId id="290" r:id="rId18"/>
    <p:sldId id="291" r:id="rId19"/>
    <p:sldId id="298" r:id="rId20"/>
    <p:sldId id="299" r:id="rId21"/>
    <p:sldId id="309" r:id="rId22"/>
    <p:sldId id="310" r:id="rId23"/>
    <p:sldId id="264" r:id="rId24"/>
    <p:sldId id="265" r:id="rId25"/>
    <p:sldId id="311" r:id="rId26"/>
    <p:sldId id="266" r:id="rId27"/>
    <p:sldId id="258" r:id="rId28"/>
    <p:sldId id="267" r:id="rId29"/>
    <p:sldId id="312" r:id="rId30"/>
    <p:sldId id="269" r:id="rId31"/>
    <p:sldId id="300" r:id="rId32"/>
    <p:sldId id="325" r:id="rId33"/>
    <p:sldId id="273" r:id="rId34"/>
    <p:sldId id="274" r:id="rId35"/>
    <p:sldId id="313" r:id="rId36"/>
    <p:sldId id="326" r:id="rId37"/>
    <p:sldId id="328" r:id="rId38"/>
    <p:sldId id="327" r:id="rId39"/>
    <p:sldId id="314" r:id="rId40"/>
    <p:sldId id="329" r:id="rId41"/>
    <p:sldId id="277" r:id="rId42"/>
    <p:sldId id="278" r:id="rId43"/>
    <p:sldId id="317" r:id="rId44"/>
    <p:sldId id="318" r:id="rId45"/>
    <p:sldId id="319" r:id="rId46"/>
    <p:sldId id="279" r:id="rId47"/>
    <p:sldId id="321" r:id="rId48"/>
    <p:sldId id="305" r:id="rId49"/>
    <p:sldId id="320" r:id="rId50"/>
    <p:sldId id="315" r:id="rId51"/>
    <p:sldId id="276" r:id="rId52"/>
    <p:sldId id="303" r:id="rId53"/>
    <p:sldId id="306" r:id="rId54"/>
    <p:sldId id="307" r:id="rId55"/>
    <p:sldId id="322" r:id="rId56"/>
    <p:sldId id="308" r:id="rId57"/>
    <p:sldId id="257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FD699D-3039-49DC-8266-B8029553A754}" v="2613" dt="2020-10-18T08:16:05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9B7DE-179F-47DD-941E-05CFA9ACD29A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BFB46-0CC3-415B-AA77-75A49CBF86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8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AC990-2ADF-4FFD-8F4B-8C96E7161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EAF9F3-6B87-46B4-A6BC-34F947ACA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C3A7A-DE3A-461D-83D2-2F03F7E6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67EA6-B4C2-40E6-8ED9-E2BAC40C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820CA-418B-467C-8A04-48E6C443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7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D0CBC-C9A8-4D5B-8E1C-3A8252F7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6918A-41D9-4E65-A402-CC61C5937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9E50CB-68E2-41F9-8255-98BC68DB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540FC-BF2D-416B-AD41-4AA68466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E143-1C7A-427B-837A-DEA5B8DE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E8C2C-93FE-4484-9086-869D9082E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3ED17-047F-48D9-8028-3858EF4C9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5C3971-F49A-495C-B3C2-8A904E3B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BD09AE-F16F-4B3B-99D2-83AD4AA4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DE9BC-4665-474F-AD16-DDC46325B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87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2E6DCA-1EBB-0541-94FB-A1501D05F402}"/>
              </a:ext>
            </a:extLst>
          </p:cNvPr>
          <p:cNvSpPr/>
          <p:nvPr userDrawn="1"/>
        </p:nvSpPr>
        <p:spPr bwMode="auto">
          <a:xfrm>
            <a:off x="9014527" y="6376416"/>
            <a:ext cx="3177473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5510213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021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b="0" i="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E958A1-1BD2-CE4B-A733-00D97EB8C578}"/>
              </a:ext>
            </a:extLst>
          </p:cNvPr>
          <p:cNvGrpSpPr/>
          <p:nvPr userDrawn="1"/>
        </p:nvGrpSpPr>
        <p:grpSpPr>
          <a:xfrm>
            <a:off x="8405380" y="3071380"/>
            <a:ext cx="3600000" cy="3600000"/>
            <a:chOff x="7856894" y="1629000"/>
            <a:chExt cx="3600000" cy="3600000"/>
          </a:xfrm>
        </p:grpSpPr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C1819CFA-94B9-4745-8F11-832D8AA27E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56894" y="1629000"/>
              <a:ext cx="3600000" cy="360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F8D68F-E5A3-BE48-80A6-1BB888AB3064}"/>
                </a:ext>
              </a:extLst>
            </p:cNvPr>
            <p:cNvSpPr/>
            <p:nvPr userDrawn="1"/>
          </p:nvSpPr>
          <p:spPr bwMode="auto">
            <a:xfrm>
              <a:off x="7856894" y="1629000"/>
              <a:ext cx="3600000" cy="36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73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39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D6A74-21F1-824D-BAC2-3DEC6B367427}"/>
              </a:ext>
            </a:extLst>
          </p:cNvPr>
          <p:cNvSpPr/>
          <p:nvPr userDrawn="1"/>
        </p:nvSpPr>
        <p:spPr bwMode="auto">
          <a:xfrm>
            <a:off x="9160184" y="6376416"/>
            <a:ext cx="3031816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89C6B6D-E21A-3245-B5BE-760C03D8D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230" y="440004"/>
            <a:ext cx="10627540" cy="59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42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7445377" y="1661230"/>
            <a:ext cx="3535540" cy="353554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570201"/>
            <a:ext cx="5507737" cy="55399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Speaker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5513118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Speaker subtitle</a:t>
            </a:r>
          </a:p>
        </p:txBody>
      </p:sp>
    </p:spTree>
    <p:extLst>
      <p:ext uri="{BB962C8B-B14F-4D97-AF65-F5344CB8AC3E}">
        <p14:creationId xmlns:p14="http://schemas.microsoft.com/office/powerpoint/2010/main" val="36661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032033" y="6376416"/>
            <a:ext cx="3159967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23840EE-6376-E648-8E9C-76043A5B4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1650" y="2057400"/>
            <a:ext cx="61087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C101-46AA-434B-A137-7A9D94EF5E7A}"/>
              </a:ext>
            </a:extLst>
          </p:cNvPr>
          <p:cNvSpPr txBox="1"/>
          <p:nvPr userDrawn="1"/>
        </p:nvSpPr>
        <p:spPr>
          <a:xfrm>
            <a:off x="181060" y="181060"/>
            <a:ext cx="36032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4000" b="1" i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행사 스폰서</a:t>
            </a:r>
            <a:endParaRPr lang="en-US" sz="4000" b="1" i="0" dirty="0" err="1">
              <a:solidFill>
                <a:srgbClr val="7030A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3BBAD8-7801-AA4E-B8C7-16A911E7AE26}"/>
              </a:ext>
            </a:extLst>
          </p:cNvPr>
          <p:cNvSpPr/>
          <p:nvPr userDrawn="1"/>
        </p:nvSpPr>
        <p:spPr bwMode="auto">
          <a:xfrm>
            <a:off x="8696131" y="6376416"/>
            <a:ext cx="3495869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55107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F81E5-94FA-BE45-896D-D859CDD960FA}"/>
              </a:ext>
            </a:extLst>
          </p:cNvPr>
          <p:cNvGrpSpPr/>
          <p:nvPr userDrawn="1"/>
        </p:nvGrpSpPr>
        <p:grpSpPr>
          <a:xfrm>
            <a:off x="8405380" y="3071380"/>
            <a:ext cx="3600000" cy="3600000"/>
            <a:chOff x="7856894" y="1629000"/>
            <a:chExt cx="3600000" cy="3600000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77F048D-B495-824A-B82C-1A79F6D976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856894" y="1629000"/>
              <a:ext cx="3600000" cy="360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904F13-C9DF-2C43-8CE8-E3FEA4BC55F2}"/>
                </a:ext>
              </a:extLst>
            </p:cNvPr>
            <p:cNvSpPr/>
            <p:nvPr userDrawn="1"/>
          </p:nvSpPr>
          <p:spPr bwMode="auto">
            <a:xfrm>
              <a:off x="7856894" y="1629000"/>
              <a:ext cx="3600000" cy="360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9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032033" y="6376416"/>
            <a:ext cx="3159967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DC0B4F8-3272-ED4A-8BBC-7A9B95621E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B57DC-383A-44CF-A70A-EE228FD2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3A91E-F974-42F5-98D2-3FCEDE35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16F5A-6A41-4DF6-8B03-CB16B050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3CAED9-9AEA-4679-80CE-42C2BF2D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13737-E9D7-4DB5-8C81-92BC3135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8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3B308-2A66-4EC8-85D4-0A26AAE44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32412-2985-4E8E-AA10-5C213FBC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49E21-BAD7-4EA7-BC5C-AD951D9B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5E747-1D30-46FA-A65A-4F118F88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D5756-EE67-4666-87FF-70794A17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6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AA821-BDD6-4CF6-9F9E-D446516E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4B482-D48A-4472-876A-2F81A7D1F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BD6416-27DF-4449-AC81-458DF0BAA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DD0E7-8F88-477C-AEC9-6A1567F1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A304E-ABEB-4477-9742-0C82BB973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0AF6C-4D84-48BF-A0BE-1459192B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8F030-E589-4301-86CA-CA0DF849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C7A804-4251-43E2-9119-B0FFCD77B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ACFC5A-E99A-4723-A96B-FA21CD494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E1CDE9-4742-4EE9-B243-D5E6DF66D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B5D3CC-2E19-46D2-9E13-C5978FA9B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74D36A-7232-4D52-8305-401E1B4E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298BF-26D6-45FA-B38D-8760FB86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D7602D-4F19-414B-B607-AD826A0F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8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A862-F4C9-4AD3-9127-0B5874C6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8A4C1D-DA2D-4908-805B-B1FABCF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79AE1A-61F8-4AC6-A41D-E50B9A1C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CACBEA-D2C2-4A5F-9D96-50C92714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360551-67C3-4059-9081-6BD8D976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184963-421D-4DC6-A6D4-6DA9F58E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9233E-006E-43AE-B5EA-18755F3B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55DCD-B1E6-4F99-A017-3EEB22EB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D3FDE-C3FF-4A67-A5DC-D836AA55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AF8-9374-4D09-BB3B-37E967DE2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C7BC7-9D00-4A63-BE35-07CA819D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284D22-7A97-4743-A1B4-F3A6E50F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E25774-FF96-4093-B524-BED07BDCD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27276-37A0-4C15-BD9E-6AA3D2F1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96F949-8D08-46E9-A286-8320DF1BA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D2226-D385-45B1-B168-66F392697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3E46A-3149-4068-AA6E-21768325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34371-74F2-4549-B80F-ECC35F53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1C4E7-6422-40B3-9AD8-D1E92F68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35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8EC68-A2BD-4CFA-875F-732A878C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B4EAF-C239-454E-B48B-8119347DE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6E5FFA-080F-434F-BE65-2FA5FABD1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D51B-FDDB-4188-A09C-030CB3D095EC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B5B00-9CFB-4CBB-BDC5-C2C910026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9E060-196F-47FC-BFE2-8E7B20521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B1374-F44F-4713-997B-58BFB9DE2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0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hyperlink" Target="https://github.com/taetaetae/hacktoberfest-korea-repo" TargetMode="External"/><Relationship Id="rId4" Type="http://schemas.openxmlformats.org/officeDocument/2006/relationships/hyperlink" Target="https://github.com/taetaetae/github-repo-searcher?fbclid=IwAR1sgE6JhrL34s0JLHqmNIn3ZDRyxTWf1Cyln4WW1eTxxMJRmRo8TYCUwG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etaetae/github-repo-searcher?fbclid=IwAR1sgE6JhrL34s0JLHqmNIn3ZDRyxTWf1Cyln4WW1eTxxMJRmRo8TYCUwG8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chekly.co/?fbclid=IwAR1EmSLULmXA4PBDo9kRjrFGipgezRkttkGZR7zycekCgAQbBoSGsaWBs7s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72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B7673-BB07-4193-9296-6A3EDF8B6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000" dirty="0" err="1"/>
              <a:t>파이콘</a:t>
            </a:r>
            <a:r>
              <a:rPr lang="ko-KR" altLang="en-US" sz="5000" dirty="0"/>
              <a:t> </a:t>
            </a:r>
            <a:r>
              <a:rPr lang="en-US" altLang="ko-KR" sz="5000" dirty="0"/>
              <a:t>: Python Korea Conference</a:t>
            </a:r>
            <a:endParaRPr lang="ko-KR" altLang="en-US" sz="5000" dirty="0"/>
          </a:p>
        </p:txBody>
      </p:sp>
      <p:sp>
        <p:nvSpPr>
          <p:cNvPr id="3080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1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A10965-D229-4D36-97F2-36137A64AB10}"/>
              </a:ext>
            </a:extLst>
          </p:cNvPr>
          <p:cNvSpPr txBox="1">
            <a:spLocks/>
          </p:cNvSpPr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fontAlgn="auto" latinLnBrk="0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파이콘</a:t>
            </a:r>
            <a:r>
              <a:rPr kumimoji="0" lang="en-US" altLang="ko-K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 : </a:t>
            </a:r>
            <a:r>
              <a:rPr kumimoji="0" lang="ko-KR" alt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파이썬 코리아 컨퍼런스 </a:t>
            </a:r>
            <a:r>
              <a:rPr kumimoji="0" lang="en-US" altLang="ko-K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2018 </a:t>
            </a:r>
          </a:p>
          <a:p>
            <a:pPr marL="685800" marR="0" lvl="1" fontAlgn="auto" latinLnBrk="0"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열정</a:t>
            </a:r>
            <a:r>
              <a:rPr kumimoji="0" lang="en-US" altLang="ko-KR" sz="2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!</a:t>
            </a:r>
          </a:p>
          <a:p>
            <a:pPr marL="685800" marR="0" lvl="1" fontAlgn="auto" latinLnBrk="0"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공유</a:t>
            </a:r>
            <a:r>
              <a:rPr kumimoji="0" lang="en-US" altLang="ko-KR" sz="28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!</a:t>
            </a:r>
          </a:p>
          <a:p>
            <a:pPr marL="685800" marR="0" lvl="1" fontAlgn="auto" latinLnBrk="0"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latinLnBrk="0">
              <a:spcBef>
                <a:spcPts val="500"/>
              </a:spcBef>
              <a:defRPr/>
            </a:pPr>
            <a:r>
              <a:rPr kumimoji="0" lang="ko-KR" alt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오픈소스와 공유문화</a:t>
            </a:r>
            <a:r>
              <a:rPr kumimoji="0" lang="en-US" altLang="ko-KR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, </a:t>
            </a:r>
            <a:r>
              <a:rPr kumimoji="0" lang="en-US" altLang="ko-KR" sz="2400" b="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Github</a:t>
            </a:r>
            <a:r>
              <a:rPr kumimoji="0" lang="ko-KR" altLang="en-US" sz="2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에 관심 가지게 된 계기</a:t>
            </a:r>
            <a:endParaRPr kumimoji="0" lang="en-US" altLang="ko-KR" sz="24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396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7933143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2018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강렬한 첫 만남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908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Cover image for Welcome to Hacktoberfest 2018">
            <a:extLst>
              <a:ext uri="{FF2B5EF4-FFF2-40B4-BE49-F238E27FC236}">
                <a16:creationId xmlns:a16="http://schemas.microsoft.com/office/drawing/2014/main" id="{232B7673-BB07-4193-9296-6A3EDF8B6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r="12954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67477AA-9A25-43C7-BF9B-C63B6394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000" dirty="0">
                <a:solidFill>
                  <a:srgbClr val="FFFFFF"/>
                </a:solidFill>
              </a:rPr>
              <a:t>2018</a:t>
            </a:r>
            <a:r>
              <a:rPr lang="ko-KR" altLang="en-US" sz="6000" dirty="0">
                <a:solidFill>
                  <a:srgbClr val="FFFFFF"/>
                </a:solidFill>
              </a:rPr>
              <a:t>년 </a:t>
            </a:r>
            <a:r>
              <a:rPr lang="ko-KR" altLang="en-US" sz="6000" dirty="0" err="1">
                <a:solidFill>
                  <a:srgbClr val="FFFFFF"/>
                </a:solidFill>
              </a:rPr>
              <a:t>핵토버페스트</a:t>
            </a:r>
            <a:r>
              <a:rPr lang="en-US" altLang="ko-KR" sz="6000" dirty="0">
                <a:solidFill>
                  <a:srgbClr val="FFFFFF"/>
                </a:solidFill>
              </a:rPr>
              <a:t> </a:t>
            </a:r>
            <a:r>
              <a:rPr lang="ko-KR" altLang="en-US" sz="6000" dirty="0">
                <a:solidFill>
                  <a:srgbClr val="FFFFFF"/>
                </a:solidFill>
              </a:rPr>
              <a:t>강렬한 첫 만남 </a:t>
            </a:r>
            <a:r>
              <a:rPr lang="en-US" altLang="ko-KR" sz="6000" dirty="0">
                <a:solidFill>
                  <a:srgbClr val="FFFFFF"/>
                </a:solidFill>
              </a:rPr>
              <a:t>(</a:t>
            </a:r>
            <a:r>
              <a:rPr lang="ko-KR" altLang="en-US" sz="6000" dirty="0">
                <a:solidFill>
                  <a:srgbClr val="FFFFFF"/>
                </a:solidFill>
              </a:rPr>
              <a:t>삭제예정</a:t>
            </a:r>
            <a:r>
              <a:rPr lang="en-US" altLang="ko-KR" sz="6000" dirty="0">
                <a:solidFill>
                  <a:srgbClr val="FFFFFF"/>
                </a:solidFill>
              </a:rPr>
              <a:t>) </a:t>
            </a:r>
            <a:endParaRPr lang="ko-KR" alt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73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전년도 티셔츠가 예뻐서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/>
              <a:t>티셔츠에 눈이 멀어</a:t>
            </a:r>
            <a:r>
              <a:rPr lang="en-US" altLang="ko-KR" sz="2400" dirty="0"/>
              <a:t>…</a:t>
            </a:r>
          </a:p>
          <a:p>
            <a:r>
              <a:rPr lang="en-US" altLang="ko-KR" sz="2400" dirty="0"/>
              <a:t>PR</a:t>
            </a:r>
            <a:r>
              <a:rPr lang="ko-KR" altLang="en-US" sz="2400" dirty="0"/>
              <a:t> 한번도 </a:t>
            </a:r>
            <a:r>
              <a:rPr lang="ko-KR" altLang="en-US" sz="2400" dirty="0" err="1"/>
              <a:t>보내본적이</a:t>
            </a:r>
            <a:r>
              <a:rPr lang="ko-KR" altLang="en-US" sz="2400" dirty="0"/>
              <a:t> 없는데</a:t>
            </a:r>
            <a:r>
              <a:rPr lang="en-US" altLang="ko-KR" sz="2400" dirty="0"/>
              <a:t>…</a:t>
            </a:r>
          </a:p>
          <a:p>
            <a:r>
              <a:rPr lang="ko-KR" altLang="en-US" sz="2400" dirty="0"/>
              <a:t>등록</a:t>
            </a:r>
            <a:r>
              <a:rPr lang="en-US" altLang="ko-KR" sz="2400" dirty="0"/>
              <a:t>!</a:t>
            </a:r>
          </a:p>
          <a:p>
            <a:endParaRPr lang="ko-KR" altLang="en-US" sz="2400" dirty="0"/>
          </a:p>
        </p:txBody>
      </p:sp>
      <p:pic>
        <p:nvPicPr>
          <p:cNvPr id="4100" name="Picture 4" descr="사람, 소년, 파란색, 앉아있는이(가) 표시된 사진&#10;&#10;자동 생성된 설명">
            <a:extLst>
              <a:ext uri="{FF2B5EF4-FFF2-40B4-BE49-F238E27FC236}">
                <a16:creationId xmlns:a16="http://schemas.microsoft.com/office/drawing/2014/main" id="{BDFAB1B5-E8F1-4C7C-9501-3E1E828BF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1" r="51743"/>
          <a:stretch/>
        </p:blipFill>
        <p:spPr bwMode="auto">
          <a:xfrm>
            <a:off x="7552266" y="10"/>
            <a:ext cx="463973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0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 lvl="1"/>
            <a:r>
              <a:rPr lang="ko-KR" altLang="en-US" sz="2000" dirty="0"/>
              <a:t>초보자용 저장소 </a:t>
            </a:r>
            <a:r>
              <a:rPr lang="en-US" altLang="ko-KR" sz="2000" dirty="0"/>
              <a:t>(</a:t>
            </a:r>
            <a:r>
              <a:rPr lang="ko-KR" altLang="en-US" sz="2000" dirty="0"/>
              <a:t>이름만 추가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정보수집형 저장소 </a:t>
            </a:r>
            <a:r>
              <a:rPr lang="en-US" altLang="ko-KR" sz="2000" dirty="0"/>
              <a:t>(</a:t>
            </a:r>
            <a:r>
              <a:rPr lang="ko-KR" altLang="en-US" sz="2000" dirty="0"/>
              <a:t>링크추가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번역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DFAB1B5-E8F1-4C7C-9501-3E1E828B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2266" y="1732702"/>
            <a:ext cx="4639733" cy="339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279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 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 lvl="1"/>
            <a:r>
              <a:rPr lang="ko-KR" altLang="en-US" sz="2000" dirty="0"/>
              <a:t>초보자용 저장소 </a:t>
            </a:r>
            <a:r>
              <a:rPr lang="en-US" altLang="ko-KR" sz="2000" dirty="0"/>
              <a:t>(</a:t>
            </a:r>
            <a:r>
              <a:rPr lang="ko-KR" altLang="en-US" sz="2000" dirty="0"/>
              <a:t>이름만 추가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정보수집형 저장소 </a:t>
            </a:r>
            <a:r>
              <a:rPr lang="en-US" altLang="ko-KR" sz="2000" dirty="0"/>
              <a:t>(</a:t>
            </a:r>
            <a:r>
              <a:rPr lang="ko-KR" altLang="en-US" sz="2000" dirty="0"/>
              <a:t>링크추가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번역 </a:t>
            </a:r>
            <a:endParaRPr lang="en-US" altLang="ko-KR" sz="2000" dirty="0"/>
          </a:p>
          <a:p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 lvl="1"/>
            <a:r>
              <a:rPr lang="ko-KR" altLang="en-US" sz="2000" dirty="0" err="1"/>
              <a:t>깃헙</a:t>
            </a:r>
            <a:r>
              <a:rPr lang="ko-KR" altLang="en-US" sz="2000" dirty="0"/>
              <a:t> 사용법</a:t>
            </a:r>
            <a:endParaRPr lang="en-US" altLang="ko-KR" sz="2000" dirty="0"/>
          </a:p>
          <a:p>
            <a:pPr lvl="1"/>
            <a:r>
              <a:rPr lang="ko-KR" altLang="en-US" sz="2000" dirty="0"/>
              <a:t>기여하기</a:t>
            </a:r>
            <a:endParaRPr lang="en-US" altLang="ko-KR" sz="2000" dirty="0"/>
          </a:p>
          <a:p>
            <a:pPr lvl="1"/>
            <a:r>
              <a:rPr lang="ko-KR" altLang="en-US" sz="2000" dirty="0"/>
              <a:t>공유 문화</a:t>
            </a:r>
            <a:endParaRPr lang="en-US" altLang="ko-KR" sz="2000" dirty="0"/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886CE-99BE-4694-AF79-C19871FE44EC}"/>
              </a:ext>
            </a:extLst>
          </p:cNvPr>
          <p:cNvSpPr/>
          <p:nvPr/>
        </p:nvSpPr>
        <p:spPr>
          <a:xfrm>
            <a:off x="7636041" y="1558824"/>
            <a:ext cx="4379495" cy="39703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2018.10.9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블로그</a:t>
            </a:r>
            <a:endParaRPr lang="en-US" altLang="ko-KR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이런게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무슨 의미가 있냐고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생각할수도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있지만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하다보니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느낀 점이 많다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먼저 남의 프로젝트에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기여하는것에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진입장벽을 엄청나게 낮춰 준다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fork, clone, commit, push, pull </a:t>
            </a:r>
            <a:r>
              <a:rPr lang="en-US" altLang="ko-KR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reqeuest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달하는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깃헙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운용싸이클을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한바퀴 실행하게 되므로 최소한의 사용법을 확실하게 익히게 된다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단순한 </a:t>
            </a:r>
            <a:r>
              <a:rPr lang="ko-KR" altLang="en-US" dirty="0" err="1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한줄추가여도</a:t>
            </a:r>
            <a:r>
              <a:rPr lang="ko-KR" altLang="en-US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기분이 좋아져 실질적인 기여를 하고싶다는 동기부여가 된다</a:t>
            </a:r>
            <a:r>
              <a:rPr lang="en-US" altLang="ko-KR" dirty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5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등록 </a:t>
            </a:r>
            <a:endParaRPr lang="en-US" altLang="ko-KR" sz="2400" dirty="0"/>
          </a:p>
          <a:p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 lvl="1"/>
            <a:r>
              <a:rPr lang="ko-KR" altLang="en-US" sz="2000" dirty="0"/>
              <a:t>초보자용 저장소 </a:t>
            </a:r>
            <a:r>
              <a:rPr lang="en-US" altLang="ko-KR" sz="2000" dirty="0"/>
              <a:t>(</a:t>
            </a:r>
            <a:r>
              <a:rPr lang="ko-KR" altLang="en-US" sz="2000" dirty="0"/>
              <a:t>이름만 추가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정보수집형 저장소 </a:t>
            </a:r>
            <a:r>
              <a:rPr lang="en-US" altLang="ko-KR" sz="2000" dirty="0"/>
              <a:t>(</a:t>
            </a:r>
            <a:r>
              <a:rPr lang="ko-KR" altLang="en-US" sz="2000" dirty="0"/>
              <a:t>링크추가</a:t>
            </a:r>
            <a:r>
              <a:rPr lang="en-US" altLang="ko-KR" sz="2000" dirty="0"/>
              <a:t>, </a:t>
            </a:r>
            <a:r>
              <a:rPr lang="ko-KR" altLang="en-US" sz="2000" dirty="0"/>
              <a:t>정보추가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번역 </a:t>
            </a:r>
            <a:endParaRPr lang="en-US" altLang="ko-KR" sz="2000" dirty="0"/>
          </a:p>
          <a:p>
            <a:r>
              <a:rPr lang="ko-KR" altLang="en-US" sz="2400" dirty="0" err="1"/>
              <a:t>배운것</a:t>
            </a:r>
            <a:endParaRPr lang="ko-KR" altLang="en-US" sz="2400" dirty="0"/>
          </a:p>
          <a:p>
            <a:pPr lvl="1"/>
            <a:r>
              <a:rPr lang="ko-KR" altLang="en-US" sz="2000" dirty="0" err="1"/>
              <a:t>깃헙</a:t>
            </a:r>
            <a:r>
              <a:rPr lang="ko-KR" altLang="en-US" sz="2000" dirty="0"/>
              <a:t> 사용법 </a:t>
            </a:r>
            <a:r>
              <a:rPr lang="en-US" altLang="ko-KR" sz="2000" dirty="0"/>
              <a:t>: </a:t>
            </a:r>
            <a:r>
              <a:rPr lang="ko-KR" altLang="en-US" sz="2000" dirty="0"/>
              <a:t>어렵지 않아요</a:t>
            </a:r>
          </a:p>
          <a:p>
            <a:pPr lvl="1"/>
            <a:r>
              <a:rPr lang="ko-KR" altLang="en-US" sz="2000" dirty="0"/>
              <a:t>기여하기     </a:t>
            </a:r>
            <a:r>
              <a:rPr lang="en-US" altLang="ko-KR" sz="2000" dirty="0"/>
              <a:t>: </a:t>
            </a:r>
            <a:r>
              <a:rPr lang="ko-KR" altLang="en-US" sz="2000" dirty="0"/>
              <a:t>어렵지 않아요</a:t>
            </a:r>
          </a:p>
          <a:p>
            <a:pPr lvl="1"/>
            <a:r>
              <a:rPr lang="ko-KR" altLang="en-US" sz="2000" dirty="0"/>
              <a:t>공유 문화    </a:t>
            </a:r>
            <a:r>
              <a:rPr lang="en-US" altLang="ko-KR" sz="2000" dirty="0"/>
              <a:t>: </a:t>
            </a:r>
            <a:r>
              <a:rPr lang="ko-KR" altLang="en-US" sz="2000" dirty="0"/>
              <a:t>뿌듯해요</a:t>
            </a:r>
          </a:p>
          <a:p>
            <a:endParaRPr lang="en-US" altLang="ko-KR" sz="2400" dirty="0"/>
          </a:p>
          <a:p>
            <a:pPr lvl="1"/>
            <a:endParaRPr lang="en-US" altLang="ko-KR" sz="2000" dirty="0"/>
          </a:p>
          <a:p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3886CE-99BE-4694-AF79-C19871FE44EC}"/>
              </a:ext>
            </a:extLst>
          </p:cNvPr>
          <p:cNvSpPr/>
          <p:nvPr/>
        </p:nvSpPr>
        <p:spPr>
          <a:xfrm>
            <a:off x="7636041" y="1558824"/>
            <a:ext cx="4379495" cy="39703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2018.10.9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블로그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이런게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무슨 의미가 있냐고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생각할수도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있지만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하다보니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느낀 점이 많다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먼저 남의 프로젝트에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기여하는것에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진입장벽을 엄청나게 낮춰 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그리고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fork, clone, commit, push, pull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reqeuest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에 달하는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깃헙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운용싸이클을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한바퀴 실행하게 되므로 최소한의 사용법을 확실하게 익히게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마지막으로 단순한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한줄추가여도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기분이 좋아져 실질적인 기여를 하고싶다는 동기부여가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55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초보자용 저장소 </a:t>
            </a:r>
            <a:r>
              <a:rPr lang="en-US" altLang="ko-KR" dirty="0"/>
              <a:t>(</a:t>
            </a:r>
            <a:r>
              <a:rPr lang="ko-KR" altLang="en-US" dirty="0"/>
              <a:t>이름만 추가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정보수집형 저장소 </a:t>
            </a:r>
            <a:r>
              <a:rPr lang="en-US" altLang="ko-KR" dirty="0"/>
              <a:t>(</a:t>
            </a:r>
            <a:r>
              <a:rPr lang="ko-KR" altLang="en-US" dirty="0"/>
              <a:t>링크추가</a:t>
            </a:r>
            <a:r>
              <a:rPr lang="en-US" altLang="ko-KR" dirty="0"/>
              <a:t>, </a:t>
            </a:r>
            <a:r>
              <a:rPr lang="ko-KR" altLang="en-US" dirty="0"/>
              <a:t>정보추가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번역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dirty="0" err="1"/>
              <a:t>깃헙</a:t>
            </a:r>
            <a:r>
              <a:rPr lang="ko-KR" altLang="en-US" dirty="0"/>
              <a:t> 사용법 </a:t>
            </a:r>
            <a:r>
              <a:rPr lang="en-US" altLang="ko-KR" dirty="0"/>
              <a:t>: </a:t>
            </a:r>
            <a:r>
              <a:rPr lang="ko-KR" altLang="en-US" dirty="0"/>
              <a:t>어렵지 않아요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기여하기 </a:t>
            </a:r>
            <a:r>
              <a:rPr lang="en-US" altLang="ko-KR" dirty="0"/>
              <a:t>    : </a:t>
            </a:r>
            <a:r>
              <a:rPr lang="ko-KR" altLang="en-US" dirty="0"/>
              <a:t>어렵지 않아요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공유 문화 </a:t>
            </a:r>
            <a:r>
              <a:rPr lang="en-US" altLang="ko-KR" dirty="0"/>
              <a:t>   : </a:t>
            </a:r>
            <a:r>
              <a:rPr lang="ko-KR" altLang="en-US" dirty="0"/>
              <a:t>뿌듯해요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메인테이너</a:t>
            </a:r>
            <a:r>
              <a:rPr lang="ko-KR" altLang="en-US" dirty="0"/>
              <a:t> 분들 </a:t>
            </a:r>
            <a:r>
              <a:rPr lang="ko-KR" altLang="en-US" dirty="0" err="1"/>
              <a:t>리스펙</a:t>
            </a:r>
            <a:r>
              <a:rPr lang="en-US" altLang="ko-KR" dirty="0"/>
              <a:t>!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4" r="351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4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>
            <a:norm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강렬한 첫 만남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2EDF9-C7BA-47B8-977D-0C71B54E4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576"/>
            <a:ext cx="6254496" cy="3858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/>
              <a:t>등록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간단한 </a:t>
            </a:r>
            <a:r>
              <a:rPr lang="en-US" altLang="ko-KR" sz="2400" dirty="0"/>
              <a:t>PR</a:t>
            </a:r>
            <a:r>
              <a:rPr lang="ko-KR" altLang="en-US" sz="2400" dirty="0"/>
              <a:t>들로 해결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초보자용 저장소 </a:t>
            </a:r>
            <a:r>
              <a:rPr lang="en-US" altLang="ko-KR" dirty="0"/>
              <a:t>(</a:t>
            </a:r>
            <a:r>
              <a:rPr lang="ko-KR" altLang="en-US" dirty="0"/>
              <a:t>이름만 추가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정보수집형 저장소 </a:t>
            </a:r>
            <a:r>
              <a:rPr lang="en-US" altLang="ko-KR" dirty="0"/>
              <a:t>(</a:t>
            </a:r>
            <a:r>
              <a:rPr lang="ko-KR" altLang="en-US" dirty="0"/>
              <a:t>링크추가</a:t>
            </a:r>
            <a:r>
              <a:rPr lang="en-US" altLang="ko-KR" dirty="0"/>
              <a:t>, </a:t>
            </a:r>
            <a:r>
              <a:rPr lang="ko-KR" altLang="en-US" dirty="0"/>
              <a:t>정보추가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번역 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sz="2400" dirty="0" err="1"/>
              <a:t>배운것</a:t>
            </a:r>
            <a:endParaRPr lang="en-US" altLang="ko-KR" sz="2400" dirty="0"/>
          </a:p>
          <a:p>
            <a:pPr lvl="1">
              <a:lnSpc>
                <a:spcPct val="110000"/>
              </a:lnSpc>
            </a:pPr>
            <a:r>
              <a:rPr lang="ko-KR" altLang="en-US" dirty="0" err="1"/>
              <a:t>깃헙</a:t>
            </a:r>
            <a:r>
              <a:rPr lang="ko-KR" altLang="en-US" dirty="0"/>
              <a:t> 사용법 </a:t>
            </a:r>
            <a:r>
              <a:rPr lang="en-US" altLang="ko-KR" dirty="0"/>
              <a:t>: </a:t>
            </a:r>
            <a:r>
              <a:rPr lang="ko-KR" altLang="en-US" dirty="0"/>
              <a:t>어렵지 않아요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기여하기 </a:t>
            </a:r>
            <a:r>
              <a:rPr lang="en-US" altLang="ko-KR" dirty="0"/>
              <a:t>    : </a:t>
            </a:r>
            <a:r>
              <a:rPr lang="ko-KR" altLang="en-US" dirty="0"/>
              <a:t>어렵지 않아요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공유 문화 </a:t>
            </a:r>
            <a:r>
              <a:rPr lang="en-US" altLang="ko-KR" dirty="0"/>
              <a:t>   : </a:t>
            </a:r>
            <a:r>
              <a:rPr lang="ko-KR" altLang="en-US" dirty="0"/>
              <a:t>뿌듯해요</a:t>
            </a:r>
            <a:r>
              <a:rPr lang="en-US" altLang="ko-KR" dirty="0"/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2600" dirty="0" err="1"/>
              <a:t>메인테이너</a:t>
            </a:r>
            <a:r>
              <a:rPr lang="ko-KR" altLang="en-US" sz="2600" dirty="0"/>
              <a:t> 분들 </a:t>
            </a:r>
            <a:r>
              <a:rPr lang="ko-KR" altLang="en-US" sz="2600" dirty="0" err="1"/>
              <a:t>리스펙</a:t>
            </a:r>
            <a:r>
              <a:rPr lang="en-US" altLang="ko-KR" sz="2600" dirty="0"/>
              <a:t>! </a:t>
            </a:r>
          </a:p>
          <a:p>
            <a:pPr>
              <a:lnSpc>
                <a:spcPct val="110000"/>
              </a:lnSpc>
            </a:pPr>
            <a:r>
              <a:rPr lang="ko-KR" altLang="en-US" sz="3400" dirty="0"/>
              <a:t>티셔츠</a:t>
            </a:r>
            <a:r>
              <a:rPr lang="en-US" altLang="ko-KR" sz="3400" dirty="0"/>
              <a:t>! (</a:t>
            </a:r>
            <a:r>
              <a:rPr lang="ko-KR" altLang="en-US" sz="3400" dirty="0"/>
              <a:t>잊을 만 하니 도착</a:t>
            </a:r>
            <a:r>
              <a:rPr lang="en-US" altLang="ko-KR" sz="3400" dirty="0"/>
              <a:t>) </a:t>
            </a:r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55D54-ADF7-4508-84B7-3793C99C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66" y="335850"/>
            <a:ext cx="4639733" cy="61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22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4B49A9D-DBFD-4723-906B-B26E7F98F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0309" r="17683" b="14691"/>
          <a:stretch/>
        </p:blipFill>
        <p:spPr>
          <a:xfrm>
            <a:off x="228609" y="-256478"/>
            <a:ext cx="11486070" cy="6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D-5 day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7C62713-C99A-4CCF-BC53-6E6F7A5C65A3}"/>
              </a:ext>
            </a:extLst>
          </p:cNvPr>
          <p:cNvSpPr txBox="1">
            <a:spLocks/>
          </p:cNvSpPr>
          <p:nvPr/>
        </p:nvSpPr>
        <p:spPr>
          <a:xfrm>
            <a:off x="585215" y="3853208"/>
            <a:ext cx="7604279" cy="4431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 latinLnBrk="1"/>
            <a:r>
              <a:rPr lang="en-US" altLang="ko-KR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	</a:t>
            </a:r>
            <a:r>
              <a:rPr lang="ko-KR" altLang="en-US" sz="32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웹사이트를 왜 만들게 되었나</a:t>
            </a:r>
          </a:p>
        </p:txBody>
      </p:sp>
    </p:spTree>
    <p:extLst>
      <p:ext uri="{BB962C8B-B14F-4D97-AF65-F5344CB8AC3E}">
        <p14:creationId xmlns:p14="http://schemas.microsoft.com/office/powerpoint/2010/main" val="40622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F53C52-3E84-4463-A496-0E12D508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dirty="0"/>
              <a:t>같이 할 사람 찾기 </a:t>
            </a:r>
            <a:r>
              <a:rPr lang="en-US" altLang="ko-KR" sz="4000" dirty="0"/>
              <a:t>: </a:t>
            </a:r>
            <a:r>
              <a:rPr lang="ko-KR" altLang="en-US" sz="4000" dirty="0"/>
              <a:t>사내 메일 발송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B7FB8F-254F-47AA-A0E8-7E543D0C42BF}"/>
              </a:ext>
            </a:extLst>
          </p:cNvPr>
          <p:cNvSpPr/>
          <p:nvPr/>
        </p:nvSpPr>
        <p:spPr>
          <a:xfrm>
            <a:off x="6798128" y="1576974"/>
            <a:ext cx="4152774" cy="39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9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해마다 </a:t>
            </a:r>
            <a:r>
              <a:rPr lang="en-US" altLang="ko-KR" sz="1900" dirty="0"/>
              <a:t>10</a:t>
            </a:r>
            <a:r>
              <a:rPr lang="ko-KR" altLang="en-US" sz="1900" dirty="0"/>
              <a:t>월이 되면 </a:t>
            </a:r>
            <a:r>
              <a:rPr lang="en-US" altLang="ko-KR" sz="1900" dirty="0" err="1"/>
              <a:t>Hacktober</a:t>
            </a:r>
            <a:r>
              <a:rPr lang="en-US" altLang="ko-KR" sz="1900" dirty="0"/>
              <a:t> FEST</a:t>
            </a:r>
            <a:r>
              <a:rPr lang="ko-KR" altLang="en-US" sz="1900" dirty="0"/>
              <a:t>라는 글로벌 </a:t>
            </a:r>
            <a:r>
              <a:rPr lang="en-US" altLang="ko-KR" sz="1900" dirty="0"/>
              <a:t>SW </a:t>
            </a:r>
            <a:r>
              <a:rPr lang="ko-KR" altLang="en-US" sz="1900" dirty="0"/>
              <a:t>행사가 있습니다</a:t>
            </a:r>
            <a:r>
              <a:rPr lang="en-US" altLang="ko-KR" sz="1900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오픈소스에 아주 작은 기여를 하면 티셔츠를 보내주는 행사인데요</a:t>
            </a:r>
            <a:r>
              <a:rPr lang="en-US" altLang="ko-KR" sz="1900" dirty="0"/>
              <a:t>,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오픈소스는 어떤 방식으로 개발하는지 경험도 해 볼 수 있는 좋은 행사입니다</a:t>
            </a:r>
            <a:r>
              <a:rPr lang="en-US" altLang="ko-KR" sz="1900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/>
              <a:t>저도 참여해 보려고 하는데</a:t>
            </a:r>
            <a:r>
              <a:rPr lang="en-US" altLang="ko-KR" sz="1900" dirty="0"/>
              <a:t>, </a:t>
            </a:r>
            <a:r>
              <a:rPr lang="ko-KR" altLang="en-US" sz="1900" dirty="0"/>
              <a:t>같이 하실 분 있으면 연락주시면 서로 </a:t>
            </a:r>
            <a:r>
              <a:rPr lang="ko-KR" altLang="en-US" sz="1900" dirty="0" err="1"/>
              <a:t>도움주면서</a:t>
            </a:r>
            <a:r>
              <a:rPr lang="en-US" altLang="ko-KR" sz="1900" dirty="0"/>
              <a:t> </a:t>
            </a:r>
            <a:r>
              <a:rPr lang="ko-KR" altLang="en-US" sz="1900" dirty="0"/>
              <a:t>재미있을 것 같습니다</a:t>
            </a:r>
            <a:r>
              <a:rPr lang="en-US" altLang="ko-KR" sz="1900" dirty="0"/>
              <a:t>.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dirty="0" err="1"/>
              <a:t>관심있는분은</a:t>
            </a:r>
            <a:r>
              <a:rPr lang="en-US" altLang="ko-KR" sz="1900" dirty="0"/>
              <a:t> </a:t>
            </a:r>
            <a:r>
              <a:rPr lang="ko-KR" altLang="en-US" sz="1900" dirty="0"/>
              <a:t>연락 주세요</a:t>
            </a:r>
            <a:r>
              <a:rPr lang="en-US" altLang="ko-KR" sz="1900" dirty="0"/>
              <a:t>.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75FC9105-2AFF-4C70-821C-74E863635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4" b="3"/>
          <a:stretch/>
        </p:blipFill>
        <p:spPr>
          <a:xfrm>
            <a:off x="313913" y="1671568"/>
            <a:ext cx="6170299" cy="422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9C570B-34C7-4AE5-B67B-86772F6DDBD9}"/>
              </a:ext>
            </a:extLst>
          </p:cNvPr>
          <p:cNvSpPr/>
          <p:nvPr/>
        </p:nvSpPr>
        <p:spPr>
          <a:xfrm>
            <a:off x="6798127" y="5567493"/>
            <a:ext cx="2947738" cy="534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900" b="1" dirty="0"/>
              <a:t>아무도 연락이 없었다</a:t>
            </a:r>
            <a:r>
              <a:rPr lang="en-US" altLang="ko-KR" sz="1900" b="1" dirty="0"/>
              <a:t>!  </a:t>
            </a:r>
          </a:p>
        </p:txBody>
      </p:sp>
    </p:spTree>
    <p:extLst>
      <p:ext uri="{BB962C8B-B14F-4D97-AF65-F5344CB8AC3E}">
        <p14:creationId xmlns:p14="http://schemas.microsoft.com/office/powerpoint/2010/main" val="26638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F53C52-3E84-4463-A496-0E12D508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dirty="0"/>
              <a:t>같이 할 사람 찾기 </a:t>
            </a:r>
            <a:r>
              <a:rPr lang="en-US" altLang="ko-KR" sz="4000" dirty="0"/>
              <a:t>: </a:t>
            </a:r>
            <a:r>
              <a:rPr lang="ko-KR" altLang="en-US" sz="4000" dirty="0"/>
              <a:t>후배가 보낸 메신저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372CC2-050D-4184-B9E3-6D7EE4393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63A117-ABF8-4044-8A84-D8B03C7E2FC1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760495" cy="4751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A4FDFFA-5701-4145-B462-FB52C6BF1305}"/>
              </a:ext>
            </a:extLst>
          </p:cNvPr>
          <p:cNvSpPr txBox="1">
            <a:spLocks/>
          </p:cNvSpPr>
          <p:nvPr/>
        </p:nvSpPr>
        <p:spPr>
          <a:xfrm>
            <a:off x="6180220" y="1825625"/>
            <a:ext cx="5173579" cy="4751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grpSp>
        <p:nvGrpSpPr>
          <p:cNvPr id="38" name="그룹 20">
            <a:extLst>
              <a:ext uri="{FF2B5EF4-FFF2-40B4-BE49-F238E27FC236}">
                <a16:creationId xmlns:a16="http://schemas.microsoft.com/office/drawing/2014/main" id="{342B2D3D-15E4-4C52-BB14-CA176A23AF35}"/>
              </a:ext>
            </a:extLst>
          </p:cNvPr>
          <p:cNvGrpSpPr/>
          <p:nvPr/>
        </p:nvGrpSpPr>
        <p:grpSpPr>
          <a:xfrm>
            <a:off x="3413580" y="3202296"/>
            <a:ext cx="1931488" cy="574767"/>
            <a:chOff x="5214942" y="2786056"/>
            <a:chExt cx="3370649" cy="1656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9" name="모서리가 둥근 사각형 설명선 47">
              <a:extLst>
                <a:ext uri="{FF2B5EF4-FFF2-40B4-BE49-F238E27FC236}">
                  <a16:creationId xmlns:a16="http://schemas.microsoft.com/office/drawing/2014/main" id="{97381989-A286-44CF-87B2-2EBA233CE1C9}"/>
                </a:ext>
              </a:extLst>
            </p:cNvPr>
            <p:cNvSpPr/>
            <p:nvPr/>
          </p:nvSpPr>
          <p:spPr>
            <a:xfrm>
              <a:off x="5214942" y="2857496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48">
              <a:extLst>
                <a:ext uri="{FF2B5EF4-FFF2-40B4-BE49-F238E27FC236}">
                  <a16:creationId xmlns:a16="http://schemas.microsoft.com/office/drawing/2014/main" id="{8AC65F9F-B1DB-474B-9428-5500047E6E96}"/>
                </a:ext>
              </a:extLst>
            </p:cNvPr>
            <p:cNvSpPr/>
            <p:nvPr/>
          </p:nvSpPr>
          <p:spPr>
            <a:xfrm>
              <a:off x="5214942" y="2786056"/>
              <a:ext cx="3370649" cy="1656034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새롭던데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41" name="그룹 20">
            <a:extLst>
              <a:ext uri="{FF2B5EF4-FFF2-40B4-BE49-F238E27FC236}">
                <a16:creationId xmlns:a16="http://schemas.microsoft.com/office/drawing/2014/main" id="{ABE7EFC6-6464-4E0F-BD9D-6BAD41B7CAA1}"/>
              </a:ext>
            </a:extLst>
          </p:cNvPr>
          <p:cNvGrpSpPr/>
          <p:nvPr/>
        </p:nvGrpSpPr>
        <p:grpSpPr>
          <a:xfrm>
            <a:off x="1504150" y="5221061"/>
            <a:ext cx="3755791" cy="1193180"/>
            <a:chOff x="6722880" y="2786058"/>
            <a:chExt cx="1862711" cy="147645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2" name="모서리가 둥근 사각형 설명선 31">
              <a:extLst>
                <a:ext uri="{FF2B5EF4-FFF2-40B4-BE49-F238E27FC236}">
                  <a16:creationId xmlns:a16="http://schemas.microsoft.com/office/drawing/2014/main" id="{888D5A61-E738-4087-9FAD-6D5372B79617}"/>
                </a:ext>
              </a:extLst>
            </p:cNvPr>
            <p:cNvSpPr/>
            <p:nvPr/>
          </p:nvSpPr>
          <p:spPr>
            <a:xfrm>
              <a:off x="6722880" y="2857492"/>
              <a:ext cx="1857586" cy="756578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모서리가 둥근 직사각형 32">
              <a:extLst>
                <a:ext uri="{FF2B5EF4-FFF2-40B4-BE49-F238E27FC236}">
                  <a16:creationId xmlns:a16="http://schemas.microsoft.com/office/drawing/2014/main" id="{4D625335-540E-4C24-A41D-9526E24CC423}"/>
                </a:ext>
              </a:extLst>
            </p:cNvPr>
            <p:cNvSpPr/>
            <p:nvPr/>
          </p:nvSpPr>
          <p:spPr>
            <a:xfrm>
              <a:off x="6722880" y="2786058"/>
              <a:ext cx="1862711" cy="1476459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어려운거는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어렵겠지만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쉬운거부터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하면 되겠지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보통 코드수정보다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문서오타수정이나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번역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 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이런걸로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시작하거든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F61B08C-B5D0-4C17-8B82-17C1A8F587F7}"/>
              </a:ext>
            </a:extLst>
          </p:cNvPr>
          <p:cNvGrpSpPr/>
          <p:nvPr/>
        </p:nvGrpSpPr>
        <p:grpSpPr>
          <a:xfrm>
            <a:off x="949213" y="1947518"/>
            <a:ext cx="5122555" cy="985558"/>
            <a:chOff x="299166" y="2196121"/>
            <a:chExt cx="5122555" cy="98555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D332CD-E3E7-45F3-A85C-E04F293F07BE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49" name="Picture 3" descr="C:\Users\user\Desktop\Untitled-1.png">
                <a:extLst>
                  <a:ext uri="{FF2B5EF4-FFF2-40B4-BE49-F238E27FC236}">
                    <a16:creationId xmlns:a16="http://schemas.microsoft.com/office/drawing/2014/main" id="{0CB81531-5C28-4293-A9E7-D02E7FBC26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0" name="그룹 25">
                <a:extLst>
                  <a:ext uri="{FF2B5EF4-FFF2-40B4-BE49-F238E27FC236}">
                    <a16:creationId xmlns:a16="http://schemas.microsoft.com/office/drawing/2014/main" id="{976DC2B1-217C-4F15-9A52-13C480A34322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DDA915-B5B7-4A29-8CC1-C10A8EA4E60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52" name="모서리가 둥근 직사각형 16">
                  <a:extLst>
                    <a:ext uri="{FF2B5EF4-FFF2-40B4-BE49-F238E27FC236}">
                      <a16:creationId xmlns:a16="http://schemas.microsoft.com/office/drawing/2014/main" id="{E4A452C4-8941-419A-AC92-5D4CAF5A7B22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9E2E7DA-6F5C-49FA-8928-A16BF7A0AFF1}"/>
                </a:ext>
              </a:extLst>
            </p:cNvPr>
            <p:cNvGrpSpPr/>
            <p:nvPr/>
          </p:nvGrpSpPr>
          <p:grpSpPr>
            <a:xfrm>
              <a:off x="1106972" y="2610175"/>
              <a:ext cx="3465028" cy="571504"/>
              <a:chOff x="1142976" y="3909288"/>
              <a:chExt cx="2644816" cy="571504"/>
            </a:xfrm>
          </p:grpSpPr>
          <p:sp>
            <p:nvSpPr>
              <p:cNvPr id="47" name="모서리가 둥근 사각형 설명선 43">
                <a:extLst>
                  <a:ext uri="{FF2B5EF4-FFF2-40B4-BE49-F238E27FC236}">
                    <a16:creationId xmlns:a16="http://schemas.microsoft.com/office/drawing/2014/main" id="{AEE8691E-8958-4C82-BD19-B06AFA460524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모서리가 둥근 직사각형 44">
                <a:extLst>
                  <a:ext uri="{FF2B5EF4-FFF2-40B4-BE49-F238E27FC236}">
                    <a16:creationId xmlns:a16="http://schemas.microsoft.com/office/drawing/2014/main" id="{3DF4D431-FD17-4274-A27B-6CEF4B3B8F2E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2644816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수석님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, 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오픈소스 참여 해보신 적 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있으신가요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? 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어떠셨어요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720C612-EEF9-45C9-882C-83FE5DCF975F}"/>
              </a:ext>
            </a:extLst>
          </p:cNvPr>
          <p:cNvGrpSpPr/>
          <p:nvPr/>
        </p:nvGrpSpPr>
        <p:grpSpPr>
          <a:xfrm>
            <a:off x="949213" y="3976789"/>
            <a:ext cx="5122555" cy="985558"/>
            <a:chOff x="299166" y="2196121"/>
            <a:chExt cx="5122555" cy="98555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A0F927A-80A9-4AA1-9D15-CBF87FEA7E67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58" name="Picture 3" descr="C:\Users\user\Desktop\Untitled-1.png">
                <a:extLst>
                  <a:ext uri="{FF2B5EF4-FFF2-40B4-BE49-F238E27FC236}">
                    <a16:creationId xmlns:a16="http://schemas.microsoft.com/office/drawing/2014/main" id="{0A768779-D1EE-4463-8A22-D1B964FF8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그룹 25">
                <a:extLst>
                  <a:ext uri="{FF2B5EF4-FFF2-40B4-BE49-F238E27FC236}">
                    <a16:creationId xmlns:a16="http://schemas.microsoft.com/office/drawing/2014/main" id="{7BB5EF2A-DD31-4F1B-AC16-01B79B234CA4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4FC4291-5BD7-4FD1-BBFF-0A1DBD81683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61" name="모서리가 둥근 직사각형 16">
                  <a:extLst>
                    <a:ext uri="{FF2B5EF4-FFF2-40B4-BE49-F238E27FC236}">
                      <a16:creationId xmlns:a16="http://schemas.microsoft.com/office/drawing/2014/main" id="{4B902876-E30A-4D6A-81E9-ED40E90E54D2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5531B3D-333A-4540-A026-331932B90474}"/>
                </a:ext>
              </a:extLst>
            </p:cNvPr>
            <p:cNvGrpSpPr/>
            <p:nvPr/>
          </p:nvGrpSpPr>
          <p:grpSpPr>
            <a:xfrm>
              <a:off x="1106972" y="2610175"/>
              <a:ext cx="3465028" cy="571504"/>
              <a:chOff x="1142976" y="3909288"/>
              <a:chExt cx="2644816" cy="571504"/>
            </a:xfrm>
          </p:grpSpPr>
          <p:sp>
            <p:nvSpPr>
              <p:cNvPr id="56" name="모서리가 둥근 사각형 설명선 43">
                <a:extLst>
                  <a:ext uri="{FF2B5EF4-FFF2-40B4-BE49-F238E27FC236}">
                    <a16:creationId xmlns:a16="http://schemas.microsoft.com/office/drawing/2014/main" id="{48E2033E-5230-4E21-96B7-A292D1B85E80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모서리가 둥근 직사각형 44">
                <a:extLst>
                  <a:ext uri="{FF2B5EF4-FFF2-40B4-BE49-F238E27FC236}">
                    <a16:creationId xmlns:a16="http://schemas.microsoft.com/office/drawing/2014/main" id="{1599ED80-773A-48C4-B419-1B240D4B99BB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2644816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어렵다는 거네요 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ㄷ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240BDD-A340-4A91-BE33-EC41131FBE36}"/>
              </a:ext>
            </a:extLst>
          </p:cNvPr>
          <p:cNvSpPr/>
          <p:nvPr/>
        </p:nvSpPr>
        <p:spPr>
          <a:xfrm>
            <a:off x="2351246" y="4477541"/>
            <a:ext cx="929365" cy="4411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20">
            <a:extLst>
              <a:ext uri="{FF2B5EF4-FFF2-40B4-BE49-F238E27FC236}">
                <a16:creationId xmlns:a16="http://schemas.microsoft.com/office/drawing/2014/main" id="{7D22D37D-0DDF-4131-86B2-55554EBF27FF}"/>
              </a:ext>
            </a:extLst>
          </p:cNvPr>
          <p:cNvGrpSpPr/>
          <p:nvPr/>
        </p:nvGrpSpPr>
        <p:grpSpPr>
          <a:xfrm>
            <a:off x="7061718" y="3018401"/>
            <a:ext cx="3867074" cy="2536447"/>
            <a:chOff x="6722880" y="2857492"/>
            <a:chExt cx="1862711" cy="14050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3" name="모서리가 둥근 사각형 설명선 31">
              <a:extLst>
                <a:ext uri="{FF2B5EF4-FFF2-40B4-BE49-F238E27FC236}">
                  <a16:creationId xmlns:a16="http://schemas.microsoft.com/office/drawing/2014/main" id="{43C22D7B-E322-4DE0-ABE2-F9A68D2B9EDB}"/>
                </a:ext>
              </a:extLst>
            </p:cNvPr>
            <p:cNvSpPr/>
            <p:nvPr/>
          </p:nvSpPr>
          <p:spPr>
            <a:xfrm>
              <a:off x="6722880" y="2857492"/>
              <a:ext cx="1857586" cy="756578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모서리가 둥근 직사각형 32">
              <a:extLst>
                <a:ext uri="{FF2B5EF4-FFF2-40B4-BE49-F238E27FC236}">
                  <a16:creationId xmlns:a16="http://schemas.microsoft.com/office/drawing/2014/main" id="{08A03301-6366-4F40-A39C-14F295E8444D}"/>
                </a:ext>
              </a:extLst>
            </p:cNvPr>
            <p:cNvSpPr/>
            <p:nvPr/>
          </p:nvSpPr>
          <p:spPr>
            <a:xfrm>
              <a:off x="6722880" y="2903053"/>
              <a:ext cx="1862711" cy="1359464"/>
            </a:xfrm>
            <a:prstGeom prst="roundRect">
              <a:avLst>
                <a:gd name="adj" fmla="val 5773"/>
              </a:avLst>
            </a:prstGeom>
            <a:solidFill>
              <a:srgbClr val="FA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관심있나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 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있으면 나랑 같이 해보면 되지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ㅎㅎㅎ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그리고 한국사람오픈소스도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많을걸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</a:t>
              </a:r>
            </a:p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해보면 별거 아님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 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 안되면 중간에 포기해도 되지</a:t>
              </a:r>
            </a:p>
            <a:p>
              <a:pPr algn="ct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커먼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커먼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츄라이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츄라이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버스태워드립니다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50CCE32-1078-484B-84C5-09EDA07C3ED3}"/>
              </a:ext>
            </a:extLst>
          </p:cNvPr>
          <p:cNvGrpSpPr/>
          <p:nvPr/>
        </p:nvGrpSpPr>
        <p:grpSpPr>
          <a:xfrm>
            <a:off x="6261881" y="1894213"/>
            <a:ext cx="5122555" cy="987534"/>
            <a:chOff x="299166" y="2196121"/>
            <a:chExt cx="5122555" cy="98753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0F07A51-8972-4E56-92E5-9326747FEBE9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70" name="Picture 3" descr="C:\Users\user\Desktop\Untitled-1.png">
                <a:extLst>
                  <a:ext uri="{FF2B5EF4-FFF2-40B4-BE49-F238E27FC236}">
                    <a16:creationId xmlns:a16="http://schemas.microsoft.com/office/drawing/2014/main" id="{58E6E3FF-24B0-4CD0-8943-812EB8C55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1" name="그룹 25">
                <a:extLst>
                  <a:ext uri="{FF2B5EF4-FFF2-40B4-BE49-F238E27FC236}">
                    <a16:creationId xmlns:a16="http://schemas.microsoft.com/office/drawing/2014/main" id="{1CD5906E-FC34-4E60-A25D-16D1E5F5564F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D29F29F-8D8A-4790-99E0-26FA79CEAC8F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73" name="모서리가 둥근 직사각형 16">
                  <a:extLst>
                    <a:ext uri="{FF2B5EF4-FFF2-40B4-BE49-F238E27FC236}">
                      <a16:creationId xmlns:a16="http://schemas.microsoft.com/office/drawing/2014/main" id="{F3E58A9F-B3CD-4261-A650-5D80223EE260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1F62503B-4497-4936-BE67-50F7BA9F4CDE}"/>
                </a:ext>
              </a:extLst>
            </p:cNvPr>
            <p:cNvGrpSpPr/>
            <p:nvPr/>
          </p:nvGrpSpPr>
          <p:grpSpPr>
            <a:xfrm>
              <a:off x="1106972" y="2610175"/>
              <a:ext cx="3807063" cy="573480"/>
              <a:chOff x="1142976" y="3909288"/>
              <a:chExt cx="2905887" cy="573480"/>
            </a:xfrm>
          </p:grpSpPr>
          <p:sp>
            <p:nvSpPr>
              <p:cNvPr id="68" name="모서리가 둥근 사각형 설명선 43">
                <a:extLst>
                  <a:ext uri="{FF2B5EF4-FFF2-40B4-BE49-F238E27FC236}">
                    <a16:creationId xmlns:a16="http://schemas.microsoft.com/office/drawing/2014/main" id="{F2C64E15-9709-4C9B-9199-66A0C0C2BF22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모서리가 둥근 직사각형 44">
                <a:extLst>
                  <a:ext uri="{FF2B5EF4-FFF2-40B4-BE49-F238E27FC236}">
                    <a16:creationId xmlns:a16="http://schemas.microsoft.com/office/drawing/2014/main" id="{8F79EB3C-59AC-46EF-82D4-1819CD0D3331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2905887" cy="5734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영어때문에 진입장벽이 높은데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, </a:t>
                </a:r>
              </a:p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첩첩산중이네요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ㄷ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641CE7F-9329-49FA-BD58-874B5C1A31CA}"/>
              </a:ext>
            </a:extLst>
          </p:cNvPr>
          <p:cNvGrpSpPr/>
          <p:nvPr/>
        </p:nvGrpSpPr>
        <p:grpSpPr>
          <a:xfrm>
            <a:off x="6261881" y="5526385"/>
            <a:ext cx="5122555" cy="985558"/>
            <a:chOff x="299166" y="2196121"/>
            <a:chExt cx="5122555" cy="985558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E90CE8E-F4B4-474A-ACF9-051AAC0CF07F}"/>
                </a:ext>
              </a:extLst>
            </p:cNvPr>
            <p:cNvGrpSpPr/>
            <p:nvPr/>
          </p:nvGrpSpPr>
          <p:grpSpPr>
            <a:xfrm>
              <a:off x="299166" y="2196121"/>
              <a:ext cx="5122555" cy="884150"/>
              <a:chOff x="299166" y="2196121"/>
              <a:chExt cx="5122555" cy="884150"/>
            </a:xfrm>
          </p:grpSpPr>
          <p:pic>
            <p:nvPicPr>
              <p:cNvPr id="79" name="Picture 3" descr="C:\Users\user\Desktop\Untitled-1.png">
                <a:extLst>
                  <a:ext uri="{FF2B5EF4-FFF2-40B4-BE49-F238E27FC236}">
                    <a16:creationId xmlns:a16="http://schemas.microsoft.com/office/drawing/2014/main" id="{A1300EAF-D9EE-489F-8F60-539AC9B3D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66" y="2233192"/>
                <a:ext cx="554937" cy="545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0" name="그룹 25">
                <a:extLst>
                  <a:ext uri="{FF2B5EF4-FFF2-40B4-BE49-F238E27FC236}">
                    <a16:creationId xmlns:a16="http://schemas.microsoft.com/office/drawing/2014/main" id="{9E176730-F769-4B6F-81F7-2966CAB521E2}"/>
                  </a:ext>
                </a:extLst>
              </p:cNvPr>
              <p:cNvGrpSpPr/>
              <p:nvPr/>
            </p:nvGrpSpPr>
            <p:grpSpPr>
              <a:xfrm>
                <a:off x="844706" y="2196121"/>
                <a:ext cx="4577015" cy="884150"/>
                <a:chOff x="844706" y="1357298"/>
                <a:chExt cx="4577015" cy="884150"/>
              </a:xfrm>
            </p:grpSpPr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9881E42-F127-4627-B12C-A312DECA5689}"/>
                    </a:ext>
                  </a:extLst>
                </p:cNvPr>
                <p:cNvSpPr txBox="1"/>
                <p:nvPr/>
              </p:nvSpPr>
              <p:spPr>
                <a:xfrm>
                  <a:off x="844706" y="1357298"/>
                  <a:ext cx="9541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라이언</a:t>
                  </a:r>
                </a:p>
              </p:txBody>
            </p:sp>
            <p:sp>
              <p:nvSpPr>
                <p:cNvPr id="82" name="모서리가 둥근 직사각형 16">
                  <a:extLst>
                    <a:ext uri="{FF2B5EF4-FFF2-40B4-BE49-F238E27FC236}">
                      <a16:creationId xmlns:a16="http://schemas.microsoft.com/office/drawing/2014/main" id="{D39BC621-6667-4887-9079-FB6F2FC43A7D}"/>
                    </a:ext>
                  </a:extLst>
                </p:cNvPr>
                <p:cNvSpPr/>
                <p:nvPr/>
              </p:nvSpPr>
              <p:spPr>
                <a:xfrm>
                  <a:off x="4350151" y="2007651"/>
                  <a:ext cx="1071570" cy="23379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B2C7D9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ED561637-ECAA-4757-8159-0ED10402A986}"/>
                </a:ext>
              </a:extLst>
            </p:cNvPr>
            <p:cNvGrpSpPr/>
            <p:nvPr/>
          </p:nvGrpSpPr>
          <p:grpSpPr>
            <a:xfrm>
              <a:off x="1106972" y="2610175"/>
              <a:ext cx="2522705" cy="571504"/>
              <a:chOff x="1142976" y="3909288"/>
              <a:chExt cx="1925552" cy="571504"/>
            </a:xfrm>
          </p:grpSpPr>
          <p:sp>
            <p:nvSpPr>
              <p:cNvPr id="77" name="모서리가 둥근 사각형 설명선 43">
                <a:extLst>
                  <a:ext uri="{FF2B5EF4-FFF2-40B4-BE49-F238E27FC236}">
                    <a16:creationId xmlns:a16="http://schemas.microsoft.com/office/drawing/2014/main" id="{2701BE3D-40D9-4F74-B0B3-F0F268093D6D}"/>
                  </a:ext>
                </a:extLst>
              </p:cNvPr>
              <p:cNvSpPr/>
              <p:nvPr/>
            </p:nvSpPr>
            <p:spPr>
              <a:xfrm>
                <a:off x="1142976" y="3946304"/>
                <a:ext cx="1412800" cy="230767"/>
              </a:xfrm>
              <a:prstGeom prst="wedgeRoundRectCallout">
                <a:avLst>
                  <a:gd name="adj1" fmla="val -56704"/>
                  <a:gd name="adj2" fmla="val -39983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모서리가 둥근 직사각형 44">
                <a:extLst>
                  <a:ext uri="{FF2B5EF4-FFF2-40B4-BE49-F238E27FC236}">
                    <a16:creationId xmlns:a16="http://schemas.microsoft.com/office/drawing/2014/main" id="{17393E7A-4F2C-477F-8C76-C1EA8E498EC8}"/>
                  </a:ext>
                </a:extLst>
              </p:cNvPr>
              <p:cNvSpPr/>
              <p:nvPr/>
            </p:nvSpPr>
            <p:spPr>
              <a:xfrm>
                <a:off x="1142976" y="3909288"/>
                <a:ext cx="1925552" cy="57150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>
                    <a:solidFill>
                      <a:schemeClr val="tx1"/>
                    </a:solidFill>
                  </a:rPr>
                  <a:t>하앜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 </a:t>
                </a:r>
                <a:r>
                  <a:rPr lang="ko-KR" altLang="en-US" b="1" dirty="0" err="1">
                    <a:solidFill>
                      <a:schemeClr val="tx1"/>
                    </a:solidFill>
                  </a:rPr>
                  <a:t>쩔받고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 싶습니다</a:t>
                </a: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48488F-2FB7-46B6-9879-8F6231BE189A}"/>
              </a:ext>
            </a:extLst>
          </p:cNvPr>
          <p:cNvSpPr/>
          <p:nvPr/>
        </p:nvSpPr>
        <p:spPr>
          <a:xfrm>
            <a:off x="7250827" y="2214113"/>
            <a:ext cx="619154" cy="4411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3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5FBEA-5669-4332-93D6-53BF10989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-5 :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한국어</a:t>
            </a:r>
            <a:r>
              <a:rPr lang="ko-KR" altLang="en-US" dirty="0"/>
              <a:t>로 된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초보자</a:t>
            </a:r>
            <a:r>
              <a:rPr lang="ko-KR" altLang="en-US" dirty="0"/>
              <a:t>용 정보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004F8-154D-4EF6-9EA1-079C52D8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한국어로 된 </a:t>
            </a:r>
            <a:r>
              <a:rPr lang="ko-KR" altLang="en-US" dirty="0" err="1"/>
              <a:t>핵토버페스트</a:t>
            </a:r>
            <a:r>
              <a:rPr lang="ko-KR" altLang="en-US" dirty="0"/>
              <a:t> 정보 사이트 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개인의 블로그 정보 </a:t>
            </a:r>
            <a:r>
              <a:rPr lang="en-US" altLang="ko-KR" dirty="0"/>
              <a:t>10</a:t>
            </a:r>
            <a:r>
              <a:rPr lang="ko-KR" altLang="en-US" dirty="0"/>
              <a:t>개 정도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한국어로 된 초보자용 저장소 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핵토버페스트</a:t>
            </a:r>
            <a:r>
              <a:rPr lang="ko-KR" altLang="en-US" dirty="0"/>
              <a:t> 관련 커뮤니티 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핵토버페스트</a:t>
            </a:r>
            <a:r>
              <a:rPr lang="ko-KR" altLang="en-US" dirty="0"/>
              <a:t> 온라인 세미나</a:t>
            </a:r>
            <a:r>
              <a:rPr lang="en-US" altLang="ko-KR" dirty="0"/>
              <a:t>, </a:t>
            </a:r>
            <a:r>
              <a:rPr lang="ko-KR" altLang="en-US" dirty="0" err="1"/>
              <a:t>밋업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"</a:t>
            </a:r>
            <a:r>
              <a:rPr lang="ko-KR" altLang="en-US" b="1" dirty="0"/>
              <a:t>내가 만들어 볼까</a:t>
            </a:r>
            <a:r>
              <a:rPr lang="en-US" altLang="ko-KR" b="1" dirty="0"/>
              <a:t>?” </a:t>
            </a:r>
            <a:endParaRPr lang="ko-KR" altLang="en-US" b="1" dirty="0"/>
          </a:p>
        </p:txBody>
      </p:sp>
      <p:pic>
        <p:nvPicPr>
          <p:cNvPr id="2050" name="Picture 2" descr="🤔">
            <a:extLst>
              <a:ext uri="{FF2B5EF4-FFF2-40B4-BE49-F238E27FC236}">
                <a16:creationId xmlns:a16="http://schemas.microsoft.com/office/drawing/2014/main" id="{A0BB2F2F-FE5B-404B-B345-3B50E7E0D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03" y="5433289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3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A404AB-8AF9-4A6E-B646-0B4220DD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D -4 : </a:t>
            </a:r>
            <a:r>
              <a:rPr lang="ko-KR" altLang="en-US" dirty="0"/>
              <a:t>또다시 </a:t>
            </a:r>
            <a:r>
              <a:rPr lang="ko-KR" altLang="en-US" dirty="0" err="1"/>
              <a:t>파이콘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9B9AB0-D576-456F-99A2-7626C296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20" y="1610674"/>
            <a:ext cx="8534111" cy="4781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909E8-A0FD-4042-B6DF-4A2F6FAE21AB}"/>
              </a:ext>
            </a:extLst>
          </p:cNvPr>
          <p:cNvSpPr/>
          <p:nvPr/>
        </p:nvSpPr>
        <p:spPr>
          <a:xfrm>
            <a:off x="6624164" y="6439621"/>
            <a:ext cx="526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https://www.youtube.com/watch?v=LuU3oInAfhs</a:t>
            </a:r>
          </a:p>
        </p:txBody>
      </p:sp>
    </p:spTree>
    <p:extLst>
      <p:ext uri="{BB962C8B-B14F-4D97-AF65-F5344CB8AC3E}">
        <p14:creationId xmlns:p14="http://schemas.microsoft.com/office/powerpoint/2010/main" val="52289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A404AB-8AF9-4A6E-B646-0B4220DD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D -4 : </a:t>
            </a:r>
            <a:r>
              <a:rPr lang="ko-KR" altLang="en-US" dirty="0"/>
              <a:t>또다시 </a:t>
            </a:r>
            <a:r>
              <a:rPr lang="ko-KR" altLang="en-US" dirty="0" err="1"/>
              <a:t>파이콘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9B9AB0-D576-456F-99A2-7626C2963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420" y="1612011"/>
            <a:ext cx="8534111" cy="4778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897DC2-F034-495A-AE30-9BAF9F8A3DC4}"/>
              </a:ext>
            </a:extLst>
          </p:cNvPr>
          <p:cNvSpPr/>
          <p:nvPr/>
        </p:nvSpPr>
        <p:spPr>
          <a:xfrm>
            <a:off x="6624164" y="6439621"/>
            <a:ext cx="5264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https://www.youtube.com/watch?v=LuU3oInAfhs</a:t>
            </a:r>
          </a:p>
        </p:txBody>
      </p:sp>
    </p:spTree>
    <p:extLst>
      <p:ext uri="{BB962C8B-B14F-4D97-AF65-F5344CB8AC3E}">
        <p14:creationId xmlns:p14="http://schemas.microsoft.com/office/powerpoint/2010/main" val="142086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9D1DE-D337-4D02-9966-0EFC365F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그외에도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페이지 삭제 예상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 descr="사람, 실내, 서있는, 여자이(가) 표시된 사진&#10;&#10;자동 생성된 설명">
            <a:extLst>
              <a:ext uri="{FF2B5EF4-FFF2-40B4-BE49-F238E27FC236}">
                <a16:creationId xmlns:a16="http://schemas.microsoft.com/office/drawing/2014/main" id="{44B50306-DC9A-400B-91F0-3CD8324DD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48" y="1896846"/>
            <a:ext cx="3263503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F084B9-EDA5-4DEF-8605-5208257F8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111" y="1690687"/>
            <a:ext cx="2833443" cy="4557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01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이미지: 텍스트">
            <a:extLst>
              <a:ext uri="{FF2B5EF4-FFF2-40B4-BE49-F238E27FC236}">
                <a16:creationId xmlns:a16="http://schemas.microsoft.com/office/drawing/2014/main" id="{6B65BB29-B64B-4087-B3B6-3EF51E857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r="2985" b="-1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D72D28B-B553-4ACB-AD57-3429763F0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ko-KR" altLang="en-US" sz="5000" dirty="0" err="1"/>
              <a:t>핵토버페스트</a:t>
            </a:r>
            <a:r>
              <a:rPr lang="ko-KR" altLang="en-US" sz="5000" dirty="0"/>
              <a:t> 코리아</a:t>
            </a:r>
            <a:br>
              <a:rPr lang="en-US" altLang="ko-KR" sz="5000" dirty="0"/>
            </a:br>
            <a:r>
              <a:rPr lang="en-US" altLang="ko-KR" sz="5000" dirty="0"/>
              <a:t>Hacktoberfest Korea</a:t>
            </a:r>
            <a:endParaRPr lang="ko-KR" altLang="en-US" sz="5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E9723-FD89-436D-9AB8-CE9580F0D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https://www.hacktoberfestkorea.com</a:t>
            </a:r>
          </a:p>
          <a:p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한국어</a:t>
            </a:r>
            <a:r>
              <a:rPr lang="ko-KR" altLang="en-US" sz="2000" dirty="0"/>
              <a:t> 정보 제공 및 </a:t>
            </a:r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초보자</a:t>
            </a:r>
            <a:r>
              <a:rPr lang="ko-KR" altLang="en-US" sz="2000" dirty="0"/>
              <a:t>를 위한 가이드와 </a:t>
            </a:r>
            <a:r>
              <a:rPr lang="en-US" altLang="ko-KR" sz="2000" dirty="0"/>
              <a:t>PR</a:t>
            </a:r>
            <a:r>
              <a:rPr lang="ko-KR" altLang="en-US" sz="2000" dirty="0" err="1"/>
              <a:t>꺼리</a:t>
            </a:r>
            <a:r>
              <a:rPr lang="ko-KR" altLang="en-US" sz="2000" dirty="0"/>
              <a:t> 제공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비공식 사이트</a:t>
            </a:r>
            <a:endParaRPr lang="en-US" altLang="ko-KR" sz="2000" dirty="0"/>
          </a:p>
          <a:p>
            <a:r>
              <a:rPr lang="ko-KR" altLang="en-US" sz="2000" dirty="0"/>
              <a:t>페이스북 그룹 </a:t>
            </a:r>
            <a:r>
              <a:rPr lang="en-US" altLang="ko-KR" sz="2000" dirty="0"/>
              <a:t>: https://www.facebook.com/groups/788404381916128/?ref=share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805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136ED-6EA7-4891-954A-88D537A7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D -3 : </a:t>
            </a:r>
            <a:r>
              <a:rPr lang="ko-KR" altLang="en-US" sz="4000" dirty="0"/>
              <a:t>준비 및 오픈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0A4A7-294A-4D03-B8BE-38EE8A2E1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도메인 구매</a:t>
            </a:r>
            <a:endParaRPr lang="en-US" altLang="ko-KR" sz="2000" dirty="0"/>
          </a:p>
          <a:p>
            <a:r>
              <a:rPr lang="ko-KR" altLang="en-US" sz="2000" dirty="0"/>
              <a:t>홈페이지 저장소 </a:t>
            </a:r>
            <a:endParaRPr lang="en-US" altLang="ko-KR" sz="2000" dirty="0"/>
          </a:p>
          <a:p>
            <a:r>
              <a:rPr lang="ko-KR" altLang="en-US" sz="2000" dirty="0"/>
              <a:t>페이스북 그룹 생성</a:t>
            </a:r>
            <a:endParaRPr lang="en-US" altLang="ko-KR" sz="2000" dirty="0"/>
          </a:p>
          <a:p>
            <a:r>
              <a:rPr lang="ko-KR" altLang="en-US" sz="2000" dirty="0" err="1"/>
              <a:t>핵토버측에</a:t>
            </a:r>
            <a:r>
              <a:rPr lang="ko-KR" altLang="en-US" sz="2000" dirty="0"/>
              <a:t> 이름 사용 문의</a:t>
            </a:r>
            <a:endParaRPr lang="en-US" altLang="ko-KR" sz="2000" dirty="0"/>
          </a:p>
          <a:p>
            <a:r>
              <a:rPr lang="ko-KR" altLang="en-US" sz="2000" dirty="0"/>
              <a:t>블로그 작성</a:t>
            </a:r>
            <a:endParaRPr lang="en-US" altLang="ko-KR" sz="2000" dirty="0"/>
          </a:p>
          <a:p>
            <a:r>
              <a:rPr lang="ko-KR" altLang="en-US" sz="2000" dirty="0"/>
              <a:t>기존 참여 블로그에 댓글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275F-7698-4186-881B-1CF7DA55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2" r="3000" b="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57337B-620C-44DF-A1AE-EAA7B66373D5}"/>
              </a:ext>
            </a:extLst>
          </p:cNvPr>
          <p:cNvSpPr/>
          <p:nvPr/>
        </p:nvSpPr>
        <p:spPr>
          <a:xfrm>
            <a:off x="838200" y="4877682"/>
            <a:ext cx="3974432" cy="534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800" b="1" dirty="0"/>
              <a:t>아무도 연락이 없었다</a:t>
            </a:r>
            <a:r>
              <a:rPr lang="en-US" altLang="ko-KR" sz="2800" b="1" dirty="0"/>
              <a:t>!  </a:t>
            </a:r>
          </a:p>
        </p:txBody>
      </p:sp>
    </p:spTree>
    <p:extLst>
      <p:ext uri="{BB962C8B-B14F-4D97-AF65-F5344CB8AC3E}">
        <p14:creationId xmlns:p14="http://schemas.microsoft.com/office/powerpoint/2010/main" val="2187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D4F6F-A5CD-436F-95E0-25111411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690688"/>
            <a:ext cx="857250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0A7C94-C07F-4F36-AAF0-3FEC203AE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57" y="3622964"/>
            <a:ext cx="4981575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838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956CC-4539-E746-8F59-808DF381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8607926" cy="498598"/>
          </a:xfrm>
        </p:spPr>
        <p:txBody>
          <a:bodyPr/>
          <a:lstStyle/>
          <a:p>
            <a:r>
              <a:rPr lang="ko-KR" altLang="en-US" dirty="0"/>
              <a:t>왕초보의 </a:t>
            </a:r>
            <a:r>
              <a:rPr lang="ko-KR" altLang="en-US" dirty="0" err="1"/>
              <a:t>핵토버페스트</a:t>
            </a:r>
            <a:r>
              <a:rPr lang="ko-KR" altLang="en-US" dirty="0"/>
              <a:t> 참여 이야기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F347F-4CEC-3143-9A4F-966F31B0A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10213" cy="914096"/>
          </a:xfrm>
        </p:spPr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핵토버페스트와의</a:t>
            </a:r>
            <a:r>
              <a:rPr lang="ko-KR" altLang="en-US" dirty="0"/>
              <a:t> 강렬한 첫 만남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ko-KR" altLang="en-US" dirty="0" err="1"/>
              <a:t>핵토버페스트</a:t>
            </a:r>
            <a:r>
              <a:rPr lang="ko-KR" altLang="en-US" dirty="0"/>
              <a:t> 코리아 웹페이지와</a:t>
            </a:r>
            <a:endParaRPr lang="en-US" altLang="ko-KR" dirty="0"/>
          </a:p>
          <a:p>
            <a:r>
              <a:rPr lang="ko-KR" altLang="en-US" dirty="0"/>
              <a:t>페이스북 그룹을 운영하며 </a:t>
            </a:r>
            <a:r>
              <a:rPr lang="ko-KR" altLang="en-US" dirty="0" err="1"/>
              <a:t>느낀점</a:t>
            </a:r>
            <a:r>
              <a:rPr lang="ko-KR" altLang="en-US" dirty="0"/>
              <a:t> 나누기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E265-B206-4866-9980-2D7D33A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-2 : </a:t>
            </a:r>
            <a:r>
              <a:rPr lang="ko-KR" altLang="en-US" dirty="0"/>
              <a:t>감동의 첫 </a:t>
            </a:r>
            <a:r>
              <a:rPr lang="en-US" altLang="ko-KR" dirty="0"/>
              <a:t>PR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21622-18A2-42E8-A213-5E0F5F49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CB913-D686-4628-B285-80E96E6B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9989"/>
            <a:ext cx="7410450" cy="435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80E18E-F612-48A9-9E65-A33FE371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55" y="1690688"/>
            <a:ext cx="7912254" cy="5094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4B5D8F-DDFE-4AE8-A1FE-8C796112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255" y="1493742"/>
            <a:ext cx="8227975" cy="53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D day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0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3035808"/>
            <a:ext cx="7604279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스팸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PR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사태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30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01D72-7255-4135-A316-75715FC4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+2 : </a:t>
            </a:r>
            <a:r>
              <a:rPr lang="ko-KR" altLang="en-US" dirty="0"/>
              <a:t>스팸 </a:t>
            </a:r>
            <a:r>
              <a:rPr lang="en-US" altLang="ko-KR" dirty="0"/>
              <a:t>PR </a:t>
            </a:r>
            <a:r>
              <a:rPr lang="ko-KR" altLang="en-US" dirty="0"/>
              <a:t>사태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AF8EB9B-4B3D-4451-A1A6-B5A55DEE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49998"/>
            <a:ext cx="7019925" cy="3000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50F7CF-B9B7-4B93-B2A0-E80C17F2C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20846"/>
            <a:ext cx="7019925" cy="1635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182F610-18FC-4413-97F1-F0F19C4739B3}"/>
              </a:ext>
            </a:extLst>
          </p:cNvPr>
          <p:cNvGrpSpPr/>
          <p:nvPr/>
        </p:nvGrpSpPr>
        <p:grpSpPr>
          <a:xfrm>
            <a:off x="1213076" y="1968501"/>
            <a:ext cx="9230335" cy="4048125"/>
            <a:chOff x="1890712" y="1404937"/>
            <a:chExt cx="9230335" cy="40481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6EE4F7-C257-4BE3-9D11-02EB4C6B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0712" y="1404937"/>
              <a:ext cx="8410575" cy="4048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44F760-E7B2-4D95-A49A-4151A8D3C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8379"/>
            <a:stretch/>
          </p:blipFill>
          <p:spPr>
            <a:xfrm>
              <a:off x="5520314" y="1409700"/>
              <a:ext cx="5600733" cy="4038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7960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+3 : </a:t>
            </a:r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577FF4-81B5-40C7-B544-DFE2177B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en-US" altLang="ko-KR" dirty="0"/>
              <a:t>: PR</a:t>
            </a:r>
            <a:r>
              <a:rPr lang="ko-KR" altLang="en-US" dirty="0"/>
              <a:t>을 제한하는 기능</a:t>
            </a:r>
            <a:endParaRPr lang="en-US" altLang="ko-KR" dirty="0"/>
          </a:p>
          <a:p>
            <a:r>
              <a:rPr lang="ko-KR" altLang="en-US" dirty="0" err="1"/>
              <a:t>핵토버페스트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사과문과 함께 규정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‘Hacktoberfest’ </a:t>
            </a:r>
            <a:r>
              <a:rPr lang="ko-KR" altLang="en-US" dirty="0"/>
              <a:t>토픽이 있는 저장소만 인정 등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ABBB3-C29F-47B4-B9D8-63A99FBA8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56"/>
          <a:stretch/>
        </p:blipFill>
        <p:spPr>
          <a:xfrm>
            <a:off x="173182" y="3565670"/>
            <a:ext cx="5857875" cy="21358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CCFE3-D959-467D-AB13-02ED731CD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565"/>
          <a:stretch/>
        </p:blipFill>
        <p:spPr>
          <a:xfrm>
            <a:off x="6096000" y="3565670"/>
            <a:ext cx="5810250" cy="22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6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0B76-59E4-4836-A832-114965D0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</a:t>
            </a:r>
            <a:r>
              <a:rPr lang="en-US" altLang="ko-KR" dirty="0"/>
              <a:t>: </a:t>
            </a:r>
            <a:r>
              <a:rPr lang="ko-KR" altLang="en-US" dirty="0"/>
              <a:t>생각해 볼 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82838D-5767-48F8-A351-6173DAD5E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347" y="2045367"/>
            <a:ext cx="5048469" cy="41315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91BA3B-2ADD-496D-A953-6E82EF71E8B7}"/>
              </a:ext>
            </a:extLst>
          </p:cNvPr>
          <p:cNvSpPr/>
          <p:nvPr/>
        </p:nvSpPr>
        <p:spPr>
          <a:xfrm>
            <a:off x="5895474" y="195396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b="1" dirty="0">
                <a:solidFill>
                  <a:srgbClr val="333333"/>
                </a:solidFill>
                <a:latin typeface="se-nanumgothic"/>
              </a:rPr>
              <a:t>개인적인 의견</a:t>
            </a:r>
            <a:endParaRPr lang="en-US" altLang="ko-KR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이번 </a:t>
            </a:r>
            <a:r>
              <a:rPr lang="ko-KR" altLang="en-US" dirty="0" err="1">
                <a:solidFill>
                  <a:srgbClr val="333333"/>
                </a:solidFill>
                <a:latin typeface="se-nanumgothic"/>
              </a:rPr>
              <a:t>핵토버페스트에서는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‘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품질</a:t>
            </a:r>
            <a:r>
              <a:rPr lang="en-US" altLang="ko-KR" dirty="0">
                <a:solidFill>
                  <a:srgbClr val="333333"/>
                </a:solidFill>
                <a:latin typeface="se-nanumgothic"/>
              </a:rPr>
              <a:t>’</a:t>
            </a: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을 강조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lvl="1" fontAlgn="base"/>
            <a:r>
              <a:rPr lang="en-US" altLang="ko-KR" dirty="0"/>
              <a:t>“Quantity is fun,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altLang="ko-KR" dirty="0"/>
              <a:t> is key”</a:t>
            </a:r>
          </a:p>
          <a:p>
            <a:pPr lvl="1" fontAlgn="base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“meaningful</a:t>
            </a:r>
            <a:r>
              <a:rPr lang="en-US" altLang="ko-KR" dirty="0"/>
              <a:t> contributions to open source software”</a:t>
            </a:r>
            <a:endParaRPr lang="ko-KR" altLang="en-US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se-nanumgothic"/>
              </a:rPr>
              <a:t>초보자가 쉽고 건전하게 참여하도록 유도 필요</a:t>
            </a: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경쟁＂보다는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＂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축제＂가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되었으면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33333"/>
              </a:solidFill>
              <a:latin typeface="se-nanumgothic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“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도전＂보다는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＂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se-nanumgothic"/>
              </a:rPr>
              <a:t>여정＂이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se-nanumgothic"/>
              </a:rPr>
              <a:t> 되었으면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se-nanumgothic"/>
              </a:rPr>
              <a:t>.</a:t>
            </a:r>
          </a:p>
          <a:p>
            <a:pPr fontAlgn="base"/>
            <a:endParaRPr lang="en-US" altLang="ko-KR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8" name="Picture 2" descr="🤔">
            <a:extLst>
              <a:ext uri="{FF2B5EF4-FFF2-40B4-BE49-F238E27FC236}">
                <a16:creationId xmlns:a16="http://schemas.microsoft.com/office/drawing/2014/main" id="{F3D68BAA-600A-48FB-BD4E-5DE05CB9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67" y="707230"/>
            <a:ext cx="641351" cy="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0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8221901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왕초보자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가이드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03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+4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왕초보자용</a:t>
            </a:r>
            <a:r>
              <a:rPr lang="ko-KR" altLang="en-US" dirty="0"/>
              <a:t> 가이드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472CB3-06A8-4F87-9E3A-97F70DE9F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58664" cy="43034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“Propose Change"</a:t>
            </a:r>
            <a:r>
              <a:rPr lang="ko-KR" altLang="en-US" sz="2000" dirty="0"/>
              <a:t>기능을 사용</a:t>
            </a:r>
            <a:r>
              <a:rPr lang="en-US" altLang="ko-KR" sz="2000" dirty="0"/>
              <a:t>. Fork</a:t>
            </a:r>
            <a:r>
              <a:rPr lang="ko-KR" altLang="en-US" sz="2000" dirty="0"/>
              <a:t>도 </a:t>
            </a:r>
            <a:r>
              <a:rPr lang="ko-KR" altLang="en-US" sz="2000" dirty="0" err="1"/>
              <a:t>필요없음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단순 오자 </a:t>
            </a:r>
            <a:r>
              <a:rPr lang="ko-KR" altLang="en-US" sz="2000" dirty="0" err="1"/>
              <a:t>수정시</a:t>
            </a:r>
            <a:r>
              <a:rPr lang="ko-KR" altLang="en-US" sz="2000" dirty="0"/>
              <a:t> </a:t>
            </a:r>
            <a:r>
              <a:rPr lang="en-US" altLang="ko-KR" sz="2000" dirty="0"/>
              <a:t>5</a:t>
            </a:r>
            <a:r>
              <a:rPr lang="ko-KR" altLang="en-US" sz="2000" dirty="0"/>
              <a:t>분내에 가능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3600" dirty="0"/>
              <a:t>내용 수정 후 </a:t>
            </a:r>
            <a:r>
              <a:rPr lang="ko-KR" altLang="en-US" sz="3600" dirty="0">
                <a:highlight>
                  <a:srgbClr val="00FF00"/>
                </a:highlight>
              </a:rPr>
              <a:t>녹색 버튼</a:t>
            </a:r>
            <a:r>
              <a:rPr lang="ko-KR" altLang="en-US" sz="3600" dirty="0"/>
              <a:t> </a:t>
            </a:r>
            <a:r>
              <a:rPr lang="en-US" altLang="ko-KR" sz="3600" dirty="0"/>
              <a:t>3</a:t>
            </a:r>
            <a:r>
              <a:rPr lang="ko-KR" altLang="en-US" sz="3600" dirty="0"/>
              <a:t>번 누르기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2000" dirty="0"/>
              <a:t>데모 동영상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 err="1"/>
              <a:t>왕초보자를</a:t>
            </a:r>
            <a:r>
              <a:rPr lang="ko-KR" altLang="en-US" sz="2000" dirty="0"/>
              <a:t> 위해 많은 부분을 생략하였습니다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14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8807438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한국어 저장소 찾기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7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+6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그룹 멤버 </a:t>
            </a:r>
            <a:r>
              <a:rPr lang="en-US" altLang="ko-KR" dirty="0"/>
              <a:t>50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 err="1"/>
              <a:t>왕초보자는</a:t>
            </a:r>
            <a:r>
              <a:rPr lang="ko-KR" altLang="en-US" dirty="0"/>
              <a:t> 몇 명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740BBF-E873-4322-B1AB-DAFA6D869D8B}"/>
              </a:ext>
            </a:extLst>
          </p:cNvPr>
          <p:cNvSpPr/>
          <p:nvPr/>
        </p:nvSpPr>
        <p:spPr>
          <a:xfrm>
            <a:off x="838200" y="1690688"/>
            <a:ext cx="525780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/>
              <a:t>핵토버페스트</a:t>
            </a:r>
            <a:r>
              <a:rPr lang="ko-KR" altLang="en-US" sz="2400" dirty="0"/>
              <a:t> 참여 경험이 있다 : 11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핵토버페스트</a:t>
            </a:r>
            <a:r>
              <a:rPr lang="ko-KR" altLang="en-US" sz="2400" dirty="0"/>
              <a:t> 참여 경험이 없다 : 34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F48A6-46F6-426F-9ACF-09604C9147FD}"/>
              </a:ext>
            </a:extLst>
          </p:cNvPr>
          <p:cNvSpPr/>
          <p:nvPr/>
        </p:nvSpPr>
        <p:spPr>
          <a:xfrm>
            <a:off x="838200" y="3237319"/>
            <a:ext cx="511001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/>
              <a:t>PR</a:t>
            </a:r>
            <a:r>
              <a:rPr lang="ko-KR" altLang="en-US" sz="2400" dirty="0"/>
              <a:t>을 보내는데 어려움이 없다 : 25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/>
              <a:t>PR</a:t>
            </a:r>
            <a:r>
              <a:rPr lang="ko-KR" altLang="en-US" sz="2400" dirty="0"/>
              <a:t>을 보내는데 </a:t>
            </a:r>
            <a:r>
              <a:rPr lang="ko-KR" altLang="en-US" sz="2400" dirty="0" err="1"/>
              <a:t>익숙치</a:t>
            </a:r>
            <a:r>
              <a:rPr lang="ko-KR" altLang="en-US" sz="2400" dirty="0"/>
              <a:t> 않다 : 5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err="1"/>
              <a:t>깃허브</a:t>
            </a:r>
            <a:r>
              <a:rPr lang="ko-KR" altLang="en-US" sz="2400" dirty="0"/>
              <a:t> 자체를 잘 모른다. : 3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07A4DF-2588-4814-81A4-45DF4C9FD863}"/>
              </a:ext>
            </a:extLst>
          </p:cNvPr>
          <p:cNvSpPr/>
          <p:nvPr/>
        </p:nvSpPr>
        <p:spPr>
          <a:xfrm>
            <a:off x="6096000" y="1921163"/>
            <a:ext cx="1163782" cy="24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452466-E27F-4872-95E6-9CD8F38163E5}"/>
              </a:ext>
            </a:extLst>
          </p:cNvPr>
          <p:cNvSpPr/>
          <p:nvPr/>
        </p:nvSpPr>
        <p:spPr>
          <a:xfrm>
            <a:off x="6095999" y="2434843"/>
            <a:ext cx="4267201" cy="249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BA1747-0F5B-40C2-BD4F-856D7E479C4F}"/>
              </a:ext>
            </a:extLst>
          </p:cNvPr>
          <p:cNvSpPr/>
          <p:nvPr/>
        </p:nvSpPr>
        <p:spPr>
          <a:xfrm>
            <a:off x="6096000" y="3428379"/>
            <a:ext cx="3048000" cy="249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2A2D2E8-8B67-4755-8F6A-846BE3155042}"/>
              </a:ext>
            </a:extLst>
          </p:cNvPr>
          <p:cNvSpPr/>
          <p:nvPr/>
        </p:nvSpPr>
        <p:spPr>
          <a:xfrm>
            <a:off x="6095999" y="3942059"/>
            <a:ext cx="554183" cy="249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85E5B88-4CF9-4B2A-B0D6-C36DBE84250F}"/>
              </a:ext>
            </a:extLst>
          </p:cNvPr>
          <p:cNvSpPr/>
          <p:nvPr/>
        </p:nvSpPr>
        <p:spPr>
          <a:xfrm>
            <a:off x="6096000" y="4525137"/>
            <a:ext cx="369456" cy="2493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D87FB29F-5DB9-40EF-8F0D-5226BF002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382" y="4164540"/>
            <a:ext cx="4152774" cy="89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b="1" dirty="0" err="1"/>
              <a:t>왕초보자는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8</a:t>
            </a:r>
            <a:r>
              <a:rPr lang="ko-KR" altLang="en-US" sz="3600" b="1" dirty="0"/>
              <a:t>명 뿐 </a:t>
            </a:r>
            <a:r>
              <a:rPr lang="en-US" altLang="ko-KR" sz="3600" b="1" dirty="0"/>
              <a:t>!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8850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C37B-6594-2249-930B-E953F9AA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76116"/>
            <a:ext cx="5507737" cy="55399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박형근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0D221-DFC9-6648-9D0F-87846C466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1454"/>
            <a:ext cx="5513118" cy="306578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한화정밀기계</a:t>
            </a:r>
            <a:endParaRPr lang="en-US" altLang="ko-KR" dirty="0"/>
          </a:p>
          <a:p>
            <a:r>
              <a:rPr lang="en-US" altLang="ko-KR" dirty="0"/>
              <a:t>SW</a:t>
            </a:r>
            <a:r>
              <a:rPr lang="ko-KR" altLang="en-US" dirty="0"/>
              <a:t>개발 관리자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핵토버페스트</a:t>
            </a:r>
            <a:r>
              <a:rPr lang="ko-KR" altLang="en-US" dirty="0"/>
              <a:t> 코리아 </a:t>
            </a:r>
            <a:endParaRPr lang="en-US" altLang="ko-KR" dirty="0"/>
          </a:p>
          <a:p>
            <a:r>
              <a:rPr lang="ko-KR" altLang="en-US" dirty="0"/>
              <a:t>홈페이지 </a:t>
            </a:r>
            <a:r>
              <a:rPr lang="en-US" altLang="ko-KR" dirty="0"/>
              <a:t>&amp; </a:t>
            </a:r>
            <a:r>
              <a:rPr lang="ko-KR" altLang="en-US" dirty="0"/>
              <a:t>페이스북 그룹 운영자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Twitter : @phg98</a:t>
            </a:r>
          </a:p>
          <a:p>
            <a:r>
              <a:rPr lang="en-US" altLang="ko-KR" dirty="0" err="1"/>
              <a:t>Github</a:t>
            </a:r>
            <a:r>
              <a:rPr lang="en-US" altLang="ko-KR" dirty="0"/>
              <a:t> : @phg98</a:t>
            </a:r>
          </a:p>
          <a:p>
            <a:endParaRPr lang="en-US" dirty="0"/>
          </a:p>
        </p:txBody>
      </p:sp>
      <p:pic>
        <p:nvPicPr>
          <p:cNvPr id="9" name="그림 개체 틀 8" descr="사람, 실내, 서있는, 여자이(가) 표시된 사진&#10;&#10;자동 생성된 설명">
            <a:extLst>
              <a:ext uri="{FF2B5EF4-FFF2-40B4-BE49-F238E27FC236}">
                <a16:creationId xmlns:a16="http://schemas.microsoft.com/office/drawing/2014/main" id="{705195EF-419B-4809-9D7D-1D1DCD5119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 b="12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369818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7545" cy="1325563"/>
          </a:xfrm>
        </p:spPr>
        <p:txBody>
          <a:bodyPr/>
          <a:lstStyle/>
          <a:p>
            <a:r>
              <a:rPr lang="en-US" altLang="ko-KR" dirty="0"/>
              <a:t>D +6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초보자를 위해서 한국어 저장소 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E9C686-0FA1-4D8A-B611-9477FC1735C3}"/>
              </a:ext>
            </a:extLst>
          </p:cNvPr>
          <p:cNvSpPr/>
          <p:nvPr/>
        </p:nvSpPr>
        <p:spPr>
          <a:xfrm>
            <a:off x="1024750" y="1619203"/>
            <a:ext cx="9689432" cy="4729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보낼 적당한 저장소를 찾기 어렵다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 관련 저장소 중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Hacktoberfest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토픽이 붙은 저장소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딱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검색키워드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topic:korean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topic:korea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topic:Hacktoberfest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한국어를 사용하는 저장소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624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</a:rPr>
              <a:t>검색키워드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: </a:t>
            </a:r>
            <a:r>
              <a:rPr lang="en-US" altLang="ko-KR" sz="2000" dirty="0" err="1">
                <a:solidFill>
                  <a:prstClr val="black"/>
                </a:solidFill>
              </a:rPr>
              <a:t>topic:korean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topic:korea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</a:rPr>
              <a:t>topic:hangul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과연 이게 다일까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 사용자 검색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33660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 err="1">
                <a:solidFill>
                  <a:prstClr val="black"/>
                </a:solidFill>
              </a:rPr>
              <a:t>검색키워드</a:t>
            </a:r>
            <a:r>
              <a:rPr lang="ko-KR" altLang="en-US" sz="2000" dirty="0">
                <a:solidFill>
                  <a:prstClr val="black"/>
                </a:solidFill>
              </a:rPr>
              <a:t> </a:t>
            </a:r>
            <a:r>
              <a:rPr lang="en-US" altLang="ko-KR" sz="2000" dirty="0">
                <a:solidFill>
                  <a:prstClr val="black"/>
                </a:solidFill>
              </a:rPr>
              <a:t>: </a:t>
            </a:r>
            <a:r>
              <a:rPr lang="en-US" altLang="ko-KR" sz="2000" dirty="0" err="1">
                <a:solidFill>
                  <a:prstClr val="black"/>
                </a:solidFill>
              </a:rPr>
              <a:t>location:korea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한국어를 사용하는 저장소가 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있을텐데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검색할 방법이 없다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037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E67F0-D294-46DD-A68D-873C0E6A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+8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한글날 캠페인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657D1-489B-4CE0-8B96-7F1C524E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7647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sz="3800" b="1" dirty="0"/>
              <a:t>한글날을 맞이하여 한국어 저장소 </a:t>
            </a:r>
            <a:r>
              <a:rPr lang="ko-KR" altLang="en-US" sz="3800" b="1" dirty="0" err="1"/>
              <a:t>찾아주기</a:t>
            </a:r>
            <a:r>
              <a:rPr lang="ko-KR" altLang="en-US" sz="3800" b="1" dirty="0"/>
              <a:t> 캠페인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크롤링을</a:t>
            </a:r>
            <a:r>
              <a:rPr lang="ko-KR" altLang="en-US" dirty="0"/>
              <a:t> 통해 </a:t>
            </a:r>
            <a:r>
              <a:rPr lang="en-US" altLang="ko-KR" dirty="0" err="1"/>
              <a:t>location:korea</a:t>
            </a:r>
            <a:r>
              <a:rPr lang="en-US" altLang="ko-KR" dirty="0"/>
              <a:t> </a:t>
            </a:r>
            <a:r>
              <a:rPr lang="ko-KR" altLang="en-US" dirty="0"/>
              <a:t>인 사용자의 이메일을 수집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이분들께 메일을 일괄 전송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정중하게 취지를 설명하고</a:t>
            </a:r>
            <a:r>
              <a:rPr lang="en-US" altLang="ko-KR" dirty="0"/>
              <a:t>,</a:t>
            </a:r>
            <a:r>
              <a:rPr lang="ko-KR" altLang="en-US" dirty="0"/>
              <a:t> 가지고 계신 </a:t>
            </a:r>
            <a:r>
              <a:rPr lang="ko-KR" altLang="en-US" dirty="0" err="1"/>
              <a:t>저장소중에</a:t>
            </a:r>
            <a:r>
              <a:rPr lang="ko-KR" altLang="en-US" dirty="0"/>
              <a:t> 한국어로 관리중인 저장소에는 </a:t>
            </a:r>
            <a:r>
              <a:rPr lang="en-US" altLang="ko-KR" dirty="0"/>
              <a:t>'</a:t>
            </a:r>
            <a:r>
              <a:rPr lang="en-US" altLang="ko-KR" dirty="0" err="1"/>
              <a:t>korean</a:t>
            </a:r>
            <a:r>
              <a:rPr lang="en-US" altLang="ko-KR" dirty="0"/>
              <a:t>' </a:t>
            </a:r>
            <a:r>
              <a:rPr lang="ko-KR" altLang="en-US" dirty="0"/>
              <a:t>토픽을 </a:t>
            </a:r>
            <a:r>
              <a:rPr lang="ko-KR" altLang="en-US" dirty="0" err="1"/>
              <a:t>달아주십사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DCFA4-2E18-4AB7-B812-3547DE60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71645"/>
            <a:ext cx="10350283" cy="339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91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한글날 캠페인 웹페이지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2952CB-D445-4A6A-991D-8F51B6B94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665" y="1748415"/>
            <a:ext cx="62736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4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F3E464-9EA2-4E2C-9A54-0C2106DA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85"/>
          <a:stretch/>
        </p:blipFill>
        <p:spPr>
          <a:xfrm>
            <a:off x="838200" y="2660073"/>
            <a:ext cx="8667750" cy="17896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 +9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한글날 캠페인 반대의견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0743CE-00B4-42CC-B242-BB846A83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44668-7BC7-40A2-9123-8C78A299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038"/>
            <a:ext cx="8667750" cy="43529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49E8FE-2C15-48DB-B99E-BDCD36C00A6F}"/>
              </a:ext>
            </a:extLst>
          </p:cNvPr>
          <p:cNvSpPr txBox="1">
            <a:spLocks/>
          </p:cNvSpPr>
          <p:nvPr/>
        </p:nvSpPr>
        <p:spPr>
          <a:xfrm>
            <a:off x="1776663" y="2331210"/>
            <a:ext cx="8361947" cy="154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반성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/>
              <a:t>여러 사람들에게 영향을 끼치는 일을 할 때에는 더 깊게 생각해보고 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487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한국어 저장소는 어떻게 찾나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70576A-1905-4BEA-9040-7582B8EB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70"/>
          <a:stretch/>
        </p:blipFill>
        <p:spPr>
          <a:xfrm>
            <a:off x="838200" y="1940049"/>
            <a:ext cx="5934075" cy="199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1325563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깃허브</a:t>
            </a:r>
            <a:r>
              <a:rPr lang="ko-KR" altLang="en-US" sz="2000" dirty="0"/>
              <a:t> 검색 </a:t>
            </a:r>
            <a:r>
              <a:rPr lang="en-US" altLang="ko-KR" sz="2000" dirty="0"/>
              <a:t>API</a:t>
            </a:r>
            <a:r>
              <a:rPr lang="ko-KR" altLang="en-US" sz="2000" dirty="0"/>
              <a:t>를 활용하여 검색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u="sng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https://github.com/taetaetae/github-repo-searcher</a:t>
            </a:r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BAA490-8AF9-48BF-BFB9-F04FCD014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25"/>
          <a:stretch/>
        </p:blipFill>
        <p:spPr>
          <a:xfrm>
            <a:off x="838200" y="3934814"/>
            <a:ext cx="5934075" cy="174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E88542-B57B-483E-A55B-BC5DD43CF032}"/>
              </a:ext>
            </a:extLst>
          </p:cNvPr>
          <p:cNvSpPr txBox="1">
            <a:spLocks/>
          </p:cNvSpPr>
          <p:nvPr/>
        </p:nvSpPr>
        <p:spPr>
          <a:xfrm>
            <a:off x="7332272" y="3495010"/>
            <a:ext cx="4490271" cy="230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최근 </a:t>
            </a:r>
            <a:r>
              <a:rPr lang="en-US" altLang="ko-KR" sz="2000" dirty="0"/>
              <a:t>12</a:t>
            </a:r>
            <a:r>
              <a:rPr lang="ko-KR" altLang="en-US" sz="2000" dirty="0"/>
              <a:t>년간 한국어 </a:t>
            </a:r>
            <a:r>
              <a:rPr lang="en-US" altLang="ko-KR" sz="2000" dirty="0"/>
              <a:t>&amp;&amp; </a:t>
            </a:r>
            <a:r>
              <a:rPr lang="en-US" altLang="ko-KR" sz="2000" dirty="0" err="1"/>
              <a:t>hactoberfest</a:t>
            </a:r>
            <a:r>
              <a:rPr lang="en-US" altLang="ko-KR" sz="2000" dirty="0"/>
              <a:t> </a:t>
            </a:r>
            <a:r>
              <a:rPr lang="ko-KR" altLang="en-US" sz="2000" dirty="0"/>
              <a:t>저장소 검색결과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u="sng" dirty="0">
                <a:solidFill>
                  <a:srgbClr val="385898"/>
                </a:solidFill>
                <a:latin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https://github.com/taetaetae/hacktoberfest-korea-repo</a:t>
            </a: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CD2EB22-ED1F-4235-AB34-3D24F6FD9854}"/>
              </a:ext>
            </a:extLst>
          </p:cNvPr>
          <p:cNvSpPr txBox="1">
            <a:spLocks/>
          </p:cNvSpPr>
          <p:nvPr/>
        </p:nvSpPr>
        <p:spPr>
          <a:xfrm>
            <a:off x="7332271" y="4807506"/>
            <a:ext cx="4490271" cy="145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총 </a:t>
            </a:r>
            <a:r>
              <a:rPr lang="en-US" altLang="ko-KR" sz="2000" b="1" dirty="0"/>
              <a:t>80</a:t>
            </a:r>
            <a:r>
              <a:rPr lang="ko-KR" altLang="en-US" sz="2000" b="1" dirty="0"/>
              <a:t>개 저장소</a:t>
            </a:r>
            <a:endParaRPr lang="en-US" altLang="ko-KR" sz="2000" b="1" dirty="0"/>
          </a:p>
          <a:p>
            <a:endParaRPr lang="en-US" altLang="ko-KR" sz="2000" dirty="0"/>
          </a:p>
          <a:p>
            <a:r>
              <a:rPr lang="ko-KR" altLang="en-US" sz="2000" dirty="0"/>
              <a:t>향후 웹서비스로 검색가능 기대</a:t>
            </a:r>
          </a:p>
        </p:txBody>
      </p:sp>
    </p:spTree>
    <p:extLst>
      <p:ext uri="{BB962C8B-B14F-4D97-AF65-F5344CB8AC3E}">
        <p14:creationId xmlns:p14="http://schemas.microsoft.com/office/powerpoint/2010/main" val="1393599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1" grpId="0"/>
      <p:bldP spid="1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A4C5A-D0AD-4E20-9236-7064751E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이슈도 </a:t>
            </a:r>
            <a:r>
              <a:rPr lang="ko-KR" altLang="en-US" dirty="0" err="1"/>
              <a:t>찾을수</a:t>
            </a:r>
            <a:r>
              <a:rPr lang="ko-KR" altLang="en-US" dirty="0"/>
              <a:t> 있나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DFF23F-E661-4755-BCAE-A261CC9F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2273" y="1940049"/>
            <a:ext cx="4490271" cy="430346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한국어 저장소 </a:t>
            </a:r>
            <a:r>
              <a:rPr lang="en-US" altLang="ko-KR" sz="2000" dirty="0"/>
              <a:t>&amp;&amp; </a:t>
            </a:r>
            <a:r>
              <a:rPr lang="en-US" altLang="ko-K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ko-KR" sz="2000" dirty="0"/>
              <a:t>acktoberfest </a:t>
            </a:r>
            <a:r>
              <a:rPr lang="ko-KR" altLang="en-US" sz="2000" dirty="0"/>
              <a:t>토픽 저장소에서 이슈 찾기</a:t>
            </a:r>
            <a:r>
              <a:rPr lang="en-US" altLang="ko-KR" sz="2000" dirty="0">
                <a:solidFill>
                  <a:srgbClr val="385898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https://chekly.co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u="sng" dirty="0">
              <a:solidFill>
                <a:srgbClr val="385898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1B3C4-4D73-404D-851A-02BFE4BE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3328"/>
            <a:ext cx="6067425" cy="2219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1443CA-308E-4367-AB90-4E7F4D474B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56"/>
          <a:stretch/>
        </p:blipFill>
        <p:spPr>
          <a:xfrm>
            <a:off x="838200" y="1803328"/>
            <a:ext cx="6067426" cy="467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48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10/18 : </a:t>
            </a:r>
            <a:r>
              <a:rPr lang="ko-KR" altLang="en-US" dirty="0"/>
              <a:t>현재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933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핵토버페스트</a:t>
            </a:r>
            <a:r>
              <a:rPr lang="ko-KR" altLang="en-US" sz="2400" dirty="0"/>
              <a:t> 코리아 웹사이트 </a:t>
            </a:r>
            <a:r>
              <a:rPr lang="en-US" altLang="ko-KR" sz="2400" dirty="0"/>
              <a:t>: </a:t>
            </a:r>
            <a:r>
              <a:rPr lang="ko-KR" altLang="en-US" sz="2400" dirty="0"/>
              <a:t>방문자 </a:t>
            </a:r>
            <a:r>
              <a:rPr lang="en-US" altLang="ko-KR" sz="2400" dirty="0"/>
              <a:t>292</a:t>
            </a:r>
            <a:r>
              <a:rPr lang="ko-KR" altLang="en-US" sz="2400" dirty="0"/>
              <a:t>명</a:t>
            </a:r>
            <a:r>
              <a:rPr lang="en-US" altLang="ko-KR" sz="2400" dirty="0"/>
              <a:t>, </a:t>
            </a:r>
            <a:r>
              <a:rPr lang="ko-KR" altLang="en-US" sz="2400" dirty="0"/>
              <a:t>기여자 </a:t>
            </a:r>
            <a:r>
              <a:rPr lang="en-US" altLang="ko-KR" sz="2400" dirty="0"/>
              <a:t>30</a:t>
            </a:r>
            <a:r>
              <a:rPr lang="ko-KR" altLang="en-US" sz="2400" dirty="0"/>
              <a:t>명</a:t>
            </a:r>
            <a:r>
              <a:rPr lang="en-US" altLang="ko-KR" sz="2400" dirty="0"/>
              <a:t>, PR 65</a:t>
            </a:r>
            <a:r>
              <a:rPr lang="ko-KR" altLang="en-US" sz="2400" dirty="0"/>
              <a:t>개</a:t>
            </a:r>
            <a:endParaRPr lang="en-US" altLang="ko-KR" sz="2400" dirty="0"/>
          </a:p>
          <a:p>
            <a:r>
              <a:rPr lang="ko-KR" altLang="en-US" sz="2400" dirty="0" err="1"/>
              <a:t>핵토버페스트</a:t>
            </a:r>
            <a:r>
              <a:rPr lang="ko-KR" altLang="en-US" sz="2400" dirty="0"/>
              <a:t> 코리아 </a:t>
            </a:r>
            <a:r>
              <a:rPr lang="ko-KR" altLang="en-US" sz="2400" dirty="0" err="1"/>
              <a:t>페북그룹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/>
              <a:t>멤버 </a:t>
            </a:r>
            <a:r>
              <a:rPr lang="en-US" altLang="ko-KR" sz="2400" dirty="0"/>
              <a:t>72</a:t>
            </a:r>
            <a:r>
              <a:rPr lang="ko-KR" altLang="en-US" sz="2400" dirty="0"/>
              <a:t>명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700237-52A5-4A88-BAB3-CDA727F4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913207"/>
            <a:ext cx="6076950" cy="1009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AC00AA-DCEC-48D0-9D03-94B84713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4139912"/>
            <a:ext cx="6010275" cy="971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DD6695-F137-40C3-AC65-3AFA0EEA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5" y="2914819"/>
            <a:ext cx="60198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4E8A65-136F-4BD5-A0A6-E26E3EC23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3978443"/>
            <a:ext cx="6038850" cy="1428750"/>
          </a:xfrm>
          <a:prstGeom prst="rect">
            <a:avLst/>
          </a:prstGeom>
        </p:spPr>
      </p:pic>
      <p:pic>
        <p:nvPicPr>
          <p:cNvPr id="9" name="그래픽 8" descr="하트">
            <a:extLst>
              <a:ext uri="{FF2B5EF4-FFF2-40B4-BE49-F238E27FC236}">
                <a16:creationId xmlns:a16="http://schemas.microsoft.com/office/drawing/2014/main" id="{C6A3C566-91B1-4085-BCC4-D570E9492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885" y="3017481"/>
            <a:ext cx="352926" cy="352926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DECAB651-3661-4D5D-B7FD-007E71BFAB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21" y="4211100"/>
            <a:ext cx="352926" cy="352926"/>
          </a:xfrm>
          <a:prstGeom prst="rect">
            <a:avLst/>
          </a:prstGeom>
        </p:spPr>
      </p:pic>
      <p:pic>
        <p:nvPicPr>
          <p:cNvPr id="11" name="그래픽 10" descr="하트">
            <a:extLst>
              <a:ext uri="{FF2B5EF4-FFF2-40B4-BE49-F238E27FC236}">
                <a16:creationId xmlns:a16="http://schemas.microsoft.com/office/drawing/2014/main" id="{1246DA8B-D338-4675-B9A9-460372F19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32884" y="4091424"/>
            <a:ext cx="352926" cy="352926"/>
          </a:xfrm>
          <a:prstGeom prst="rect">
            <a:avLst/>
          </a:prstGeom>
        </p:spPr>
      </p:pic>
      <p:pic>
        <p:nvPicPr>
          <p:cNvPr id="12" name="그래픽 11" descr="하트">
            <a:extLst>
              <a:ext uri="{FF2B5EF4-FFF2-40B4-BE49-F238E27FC236}">
                <a16:creationId xmlns:a16="http://schemas.microsoft.com/office/drawing/2014/main" id="{EFE5584B-BACE-426A-A28D-1EA824C3F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4785" y="2952118"/>
            <a:ext cx="352926" cy="352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E1CBF-2190-41EF-B329-C5CB5DD46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76" y="5145376"/>
            <a:ext cx="5816250" cy="1428750"/>
          </a:xfrm>
          <a:prstGeom prst="rect">
            <a:avLst/>
          </a:prstGeom>
        </p:spPr>
      </p:pic>
      <p:pic>
        <p:nvPicPr>
          <p:cNvPr id="13" name="그래픽 12" descr="하트">
            <a:extLst>
              <a:ext uri="{FF2B5EF4-FFF2-40B4-BE49-F238E27FC236}">
                <a16:creationId xmlns:a16="http://schemas.microsoft.com/office/drawing/2014/main" id="{1E8051DE-BD7C-49C7-AB59-EF6BB0BE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290" y="5129555"/>
            <a:ext cx="352926" cy="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8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53340"/>
            <a:ext cx="7604279" cy="1558055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2020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: </a:t>
            </a:r>
            <a:b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</a:b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  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배운 것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,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느낀 점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, 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인사이트 공유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471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배운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기술적으로 배운 것</a:t>
            </a:r>
            <a:r>
              <a:rPr lang="en-US" altLang="ko-KR" dirty="0"/>
              <a:t>. </a:t>
            </a:r>
            <a:r>
              <a:rPr lang="ko-KR" altLang="en-US" dirty="0"/>
              <a:t>너무나 많다</a:t>
            </a:r>
            <a:r>
              <a:rPr lang="en-US" altLang="ko-KR" dirty="0"/>
              <a:t>!!!</a:t>
            </a:r>
          </a:p>
          <a:p>
            <a:pPr lvl="1">
              <a:lnSpc>
                <a:spcPct val="120000"/>
              </a:lnSpc>
            </a:pPr>
            <a:r>
              <a:rPr lang="ko-KR" altLang="en-US" sz="2600" dirty="0"/>
              <a:t>정적 사이트 만들기</a:t>
            </a:r>
            <a:r>
              <a:rPr lang="en-US" altLang="ko-KR" sz="2600" dirty="0"/>
              <a:t>(Material for </a:t>
            </a:r>
            <a:r>
              <a:rPr lang="en-US" altLang="ko-KR" sz="2600" dirty="0" err="1"/>
              <a:t>mkDocs</a:t>
            </a:r>
            <a:r>
              <a:rPr lang="en-US" altLang="ko-KR" sz="2600" dirty="0"/>
              <a:t>), </a:t>
            </a:r>
            <a:r>
              <a:rPr lang="ko-KR" altLang="en-US" sz="2600" dirty="0"/>
              <a:t>구글 </a:t>
            </a:r>
            <a:r>
              <a:rPr lang="ko-KR" altLang="en-US" sz="2600" dirty="0" err="1"/>
              <a:t>어낼리틱스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, </a:t>
            </a:r>
            <a:r>
              <a:rPr lang="ko-KR" altLang="en-US" sz="2600" dirty="0"/>
              <a:t>페이스북 오픈 프로토콜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깃헙</a:t>
            </a:r>
            <a:r>
              <a:rPr lang="ko-KR" altLang="en-US" sz="2600" dirty="0"/>
              <a:t> 검색 </a:t>
            </a:r>
            <a:r>
              <a:rPr lang="en-US" altLang="ko-KR" sz="2600" dirty="0"/>
              <a:t>API, </a:t>
            </a:r>
            <a:r>
              <a:rPr lang="ko-KR" altLang="en-US" sz="2600" dirty="0"/>
              <a:t>페이스북 </a:t>
            </a:r>
            <a:r>
              <a:rPr lang="ko-KR" altLang="en-US" sz="2600" dirty="0" err="1"/>
              <a:t>커버이미지</a:t>
            </a:r>
            <a:r>
              <a:rPr lang="ko-KR" altLang="en-US" sz="2600" dirty="0"/>
              <a:t> 제작</a:t>
            </a:r>
            <a:r>
              <a:rPr lang="en-US" altLang="ko-KR" sz="2600" dirty="0"/>
              <a:t>, </a:t>
            </a:r>
            <a:r>
              <a:rPr lang="ko-KR" altLang="en-US" sz="2600" dirty="0"/>
              <a:t>홈페이지에 카운터 달기</a:t>
            </a:r>
            <a:r>
              <a:rPr lang="en-US" altLang="ko-KR" sz="2600" dirty="0"/>
              <a:t>, p5.js image, </a:t>
            </a:r>
            <a:r>
              <a:rPr lang="ko-KR" altLang="en-US" sz="2600" dirty="0" err="1"/>
              <a:t>디스코드</a:t>
            </a:r>
            <a:r>
              <a:rPr lang="ko-KR" altLang="en-US" sz="2600" dirty="0"/>
              <a:t> </a:t>
            </a:r>
            <a:r>
              <a:rPr lang="ko-KR" altLang="en-US" sz="2600" dirty="0" err="1"/>
              <a:t>웹훅</a:t>
            </a:r>
            <a:r>
              <a:rPr lang="ko-KR" altLang="en-US" sz="2600" dirty="0"/>
              <a:t> 붙이기</a:t>
            </a:r>
            <a:r>
              <a:rPr lang="en-US" altLang="ko-KR" sz="2600" dirty="0"/>
              <a:t>,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9858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공유의 선순환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ko-KR" altLang="en-US" dirty="0"/>
              <a:t>감동의 첫 </a:t>
            </a:r>
            <a:r>
              <a:rPr lang="en-US" altLang="ko-KR" dirty="0"/>
              <a:t>PR 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가열찬 홍보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더 많은 분들 참여 </a:t>
            </a:r>
            <a:r>
              <a:rPr lang="en-US" altLang="ko-KR" dirty="0"/>
              <a:t>(3</a:t>
            </a:r>
            <a:r>
              <a:rPr lang="ko-KR" altLang="en-US" dirty="0"/>
              <a:t>명 </a:t>
            </a:r>
            <a:r>
              <a:rPr lang="en-US" altLang="ko-KR" dirty="0"/>
              <a:t>-&gt; 20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 err="1"/>
              <a:t>왕초보</a:t>
            </a:r>
            <a:r>
              <a:rPr lang="ko-KR" altLang="en-US" dirty="0"/>
              <a:t> 가이드 작성</a:t>
            </a:r>
            <a:r>
              <a:rPr lang="en-US" altLang="ko-KR" dirty="0"/>
              <a:t>, </a:t>
            </a:r>
            <a:r>
              <a:rPr lang="ko-KR" altLang="en-US" dirty="0"/>
              <a:t>스팸</a:t>
            </a:r>
            <a:r>
              <a:rPr lang="en-US" altLang="ko-KR" dirty="0"/>
              <a:t>PR</a:t>
            </a:r>
            <a:r>
              <a:rPr lang="ko-KR" altLang="en-US" dirty="0"/>
              <a:t>사태 정리 블로그 홍보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더 많은 분들 참여 </a:t>
            </a:r>
            <a:r>
              <a:rPr lang="en-US" altLang="ko-KR" dirty="0"/>
              <a:t>(20</a:t>
            </a:r>
            <a:r>
              <a:rPr lang="ko-KR" altLang="en-US" dirty="0"/>
              <a:t>명 </a:t>
            </a:r>
            <a:r>
              <a:rPr lang="en-US" altLang="ko-KR" dirty="0"/>
              <a:t>-&gt; 50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ko-KR" altLang="en-US" dirty="0"/>
              <a:t>한글날 캠페인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많은 분들 방문</a:t>
            </a:r>
            <a:r>
              <a:rPr lang="en-US" altLang="ko-KR" dirty="0"/>
              <a:t>, </a:t>
            </a:r>
            <a:r>
              <a:rPr lang="ko-KR" altLang="en-US" dirty="0"/>
              <a:t>참여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한국어 저장소 검색 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오늘 오신 분들의 참여도 기대합니다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383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0188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도움을 주는 즐거움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43C98-08D2-4B9B-96D9-67B76F66A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94" y="2000971"/>
            <a:ext cx="5286375" cy="372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1F1EF6-9601-4B0C-AC50-2C448B599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63" y="2000971"/>
            <a:ext cx="5248275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25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9936-DDD2-4E3F-8DEC-BC72471F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느낀 점 </a:t>
            </a:r>
            <a:r>
              <a:rPr lang="en-US" altLang="ko-KR" dirty="0"/>
              <a:t>: </a:t>
            </a:r>
            <a:r>
              <a:rPr lang="ko-KR" altLang="en-US" dirty="0"/>
              <a:t>도움을 주는 즐거움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F855F6-2ADA-4205-91F8-E5E74FFC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018" y="1501775"/>
            <a:ext cx="4010025" cy="499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6380F6-96C4-46C9-B0EA-03AFA824D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70" y="1509713"/>
            <a:ext cx="2705675" cy="4990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래픽 8" descr="하트">
            <a:extLst>
              <a:ext uri="{FF2B5EF4-FFF2-40B4-BE49-F238E27FC236}">
                <a16:creationId xmlns:a16="http://schemas.microsoft.com/office/drawing/2014/main" id="{679FDF1A-683D-4704-B027-39CEB7A14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2094" y="1501775"/>
            <a:ext cx="352926" cy="352926"/>
          </a:xfrm>
          <a:prstGeom prst="rect">
            <a:avLst/>
          </a:prstGeom>
        </p:spPr>
      </p:pic>
      <p:pic>
        <p:nvPicPr>
          <p:cNvPr id="10" name="그래픽 9" descr="하트">
            <a:extLst>
              <a:ext uri="{FF2B5EF4-FFF2-40B4-BE49-F238E27FC236}">
                <a16:creationId xmlns:a16="http://schemas.microsoft.com/office/drawing/2014/main" id="{2A090A34-DFAF-4AD8-8D3B-45CFC184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2094" y="3562392"/>
            <a:ext cx="352926" cy="352926"/>
          </a:xfrm>
          <a:prstGeom prst="rect">
            <a:avLst/>
          </a:prstGeom>
        </p:spPr>
      </p:pic>
      <p:pic>
        <p:nvPicPr>
          <p:cNvPr id="11" name="그래픽 10" descr="하트">
            <a:extLst>
              <a:ext uri="{FF2B5EF4-FFF2-40B4-BE49-F238E27FC236}">
                <a16:creationId xmlns:a16="http://schemas.microsoft.com/office/drawing/2014/main" id="{FA6A0D30-3040-40E9-9A22-901A99E9E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2094" y="5557446"/>
            <a:ext cx="352926" cy="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8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초보자 분들께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도전해 보세요</a:t>
            </a:r>
            <a:r>
              <a:rPr lang="en-US" altLang="ko-KR" dirty="0"/>
              <a:t>! </a:t>
            </a:r>
            <a:r>
              <a:rPr lang="ko-KR" altLang="en-US" sz="2400" dirty="0" err="1"/>
              <a:t>핵토버페스트</a:t>
            </a:r>
            <a:r>
              <a:rPr lang="ko-KR" altLang="en-US" sz="2400" dirty="0"/>
              <a:t> 코리아 사이트에 오세요</a:t>
            </a:r>
            <a:r>
              <a:rPr lang="en-US" altLang="ko-KR" sz="2400" dirty="0"/>
              <a:t>!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물어보세요</a:t>
            </a:r>
            <a:r>
              <a:rPr lang="en-US" altLang="ko-KR" dirty="0"/>
              <a:t>! </a:t>
            </a:r>
            <a:r>
              <a:rPr lang="ko-KR" altLang="en-US" sz="2400" dirty="0"/>
              <a:t>잘 </a:t>
            </a:r>
            <a:r>
              <a:rPr lang="ko-KR" altLang="en-US" sz="2400" dirty="0" err="1"/>
              <a:t>알려줄겁니다</a:t>
            </a:r>
            <a:r>
              <a:rPr lang="en-US" altLang="ko-KR" sz="2400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존중해 주세요</a:t>
            </a:r>
            <a:r>
              <a:rPr lang="en-US" altLang="ko-KR" dirty="0"/>
              <a:t>! </a:t>
            </a:r>
            <a:r>
              <a:rPr lang="ko-KR" altLang="en-US" sz="2400" dirty="0"/>
              <a:t>스팸</a:t>
            </a:r>
            <a:r>
              <a:rPr lang="en-US" altLang="ko-KR" sz="2400" dirty="0"/>
              <a:t>PR</a:t>
            </a:r>
            <a:r>
              <a:rPr lang="ko-KR" altLang="en-US" sz="2400" dirty="0"/>
              <a:t>은 안돼요</a:t>
            </a:r>
            <a:r>
              <a:rPr lang="en-US" altLang="ko-KR" sz="2400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도와주세요</a:t>
            </a:r>
            <a:r>
              <a:rPr lang="en-US" altLang="ko-KR" dirty="0"/>
              <a:t>! </a:t>
            </a:r>
            <a:r>
              <a:rPr lang="ko-KR" altLang="en-US" sz="2400" dirty="0"/>
              <a:t>더 초보자를 도와주세요</a:t>
            </a:r>
            <a:r>
              <a:rPr lang="en-US" altLang="ko-KR" sz="2400" dirty="0"/>
              <a:t>! </a:t>
            </a:r>
            <a:r>
              <a:rPr lang="ko-KR" altLang="en-US" sz="2400" dirty="0"/>
              <a:t>칭찬과 댓글</a:t>
            </a:r>
            <a:r>
              <a:rPr lang="en-US" altLang="ko-KR" sz="2400" dirty="0"/>
              <a:t>,</a:t>
            </a:r>
            <a:r>
              <a:rPr lang="ko-KR" altLang="en-US" sz="2400" dirty="0"/>
              <a:t> 좋아요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공유해 주세요</a:t>
            </a:r>
            <a:r>
              <a:rPr lang="en-US" altLang="ko-KR" dirty="0"/>
              <a:t>! </a:t>
            </a:r>
            <a:r>
              <a:rPr lang="ko-KR" altLang="en-US" sz="2400" dirty="0"/>
              <a:t>자신의 코드도 공유해 주세요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164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작은 저장소 관리자 분들께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‘Hacktoberfest’ </a:t>
            </a:r>
            <a:r>
              <a:rPr lang="ko-KR" altLang="en-US" dirty="0"/>
              <a:t>토픽 붙이고 참여해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초보자를 위한 쉬운 이슈를 준비해 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388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행사</a:t>
            </a:r>
            <a:r>
              <a:rPr lang="en-US" altLang="ko-KR" dirty="0"/>
              <a:t>/</a:t>
            </a:r>
            <a:r>
              <a:rPr lang="ko-KR" altLang="en-US" dirty="0"/>
              <a:t>모임을 시작할까 하는 분들께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아무도 하지 않았다면 시작해 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의도가 좋다면 누군가가 도와줄 겁니다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홍보는 필수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390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4A1AA-5740-4617-8FD6-D44EBE0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다음 계획은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BA6CE-D30A-43CF-8AE3-1956B951B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초보자를 위한 넥스트 레벨 저장소 어떨까요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코드 내용은 간단하되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커밋</a:t>
            </a:r>
            <a:r>
              <a:rPr lang="ko-KR" altLang="en-US" dirty="0"/>
              <a:t> 메시지도 엄격하게 체크하고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이슈 관리</a:t>
            </a:r>
            <a:r>
              <a:rPr lang="en-US" altLang="ko-KR" dirty="0"/>
              <a:t>, </a:t>
            </a:r>
            <a:r>
              <a:rPr lang="ko-KR" altLang="en-US" dirty="0" err="1"/>
              <a:t>브랜치</a:t>
            </a:r>
            <a:r>
              <a:rPr lang="ko-KR" altLang="en-US" dirty="0"/>
              <a:t> 생성도 엄격하게 체크하고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테스트코드도 작성해야 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커버리지도 측정하고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이런 저장소가 있으면 좋겠습니다</a:t>
            </a:r>
            <a:r>
              <a:rPr lang="en-US" altLang="ko-KR" dirty="0"/>
              <a:t>. </a:t>
            </a:r>
            <a:r>
              <a:rPr lang="en-US" altLang="ko-KR" sz="2000" dirty="0"/>
              <a:t>(</a:t>
            </a:r>
            <a:r>
              <a:rPr lang="ko-KR" altLang="en-US" sz="2000" dirty="0"/>
              <a:t>누가 좀 해 주셨으면</a:t>
            </a:r>
            <a:r>
              <a:rPr lang="en-US" altLang="ko-KR" sz="2000" dirty="0"/>
              <a:t>…)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767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201477"/>
            <a:ext cx="7604279" cy="1332929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>
              <a:lnSpc>
                <a:spcPct val="150000"/>
              </a:lnSpc>
            </a:pPr>
            <a:r>
              <a:rPr lang="ko-KR" altLang="en-US" sz="66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감사합니다</a:t>
            </a:r>
            <a:r>
              <a:rPr lang="en-US" altLang="ko-KR" sz="6600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.</a:t>
            </a:r>
            <a:endParaRPr lang="en-US" sz="6600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1BC2187-DF84-46AA-B56B-4ADA44312A0D}"/>
              </a:ext>
            </a:extLst>
          </p:cNvPr>
          <p:cNvSpPr txBox="1">
            <a:spLocks/>
          </p:cNvSpPr>
          <p:nvPr/>
        </p:nvSpPr>
        <p:spPr>
          <a:xfrm>
            <a:off x="585215" y="4351261"/>
            <a:ext cx="7604279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dirty="0"/>
              <a:t>트위터 </a:t>
            </a:r>
            <a:r>
              <a:rPr lang="en-US" altLang="ko-KR" dirty="0"/>
              <a:t>: phg98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96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68805F-46C8-41C7-8F3F-44C8E110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5" y="963877"/>
            <a:ext cx="3494359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오늘 이야기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D982D-BC8F-46A2-B6F3-66A3537F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402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sz="2200" dirty="0"/>
              <a:t>2018</a:t>
            </a:r>
            <a:r>
              <a:rPr lang="ko-KR" altLang="en-US" sz="2200" dirty="0"/>
              <a:t>년 </a:t>
            </a:r>
            <a:r>
              <a:rPr lang="ko-KR" altLang="en-US" sz="2200" dirty="0" err="1"/>
              <a:t>핵토버페스트</a:t>
            </a:r>
            <a:r>
              <a:rPr lang="ko-KR" altLang="en-US" sz="2200" dirty="0"/>
              <a:t> 강렬한 첫 만남 </a:t>
            </a:r>
            <a:endParaRPr lang="en-US" altLang="ko-KR" sz="2200" dirty="0"/>
          </a:p>
          <a:p>
            <a:pPr>
              <a:lnSpc>
                <a:spcPct val="100000"/>
              </a:lnSpc>
            </a:pP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en-US" altLang="ko-KR" sz="2200" dirty="0"/>
              <a:t>2020</a:t>
            </a:r>
            <a:r>
              <a:rPr lang="ko-KR" altLang="en-US" sz="2200" dirty="0"/>
              <a:t>년 </a:t>
            </a:r>
            <a:r>
              <a:rPr lang="ko-KR" altLang="en-US" sz="2200" dirty="0" err="1"/>
              <a:t>핵토버페스트</a:t>
            </a:r>
            <a:r>
              <a:rPr lang="ko-KR" altLang="en-US" sz="2200" dirty="0"/>
              <a:t> </a:t>
            </a:r>
            <a:r>
              <a:rPr lang="en-US" altLang="ko-KR" sz="2200" dirty="0"/>
              <a:t>: </a:t>
            </a:r>
            <a:r>
              <a:rPr lang="ko-KR" altLang="en-US" sz="2200" dirty="0"/>
              <a:t>한국어 홈페이지와 페이스북 그룹 운영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r>
              <a:rPr lang="en-US" altLang="ko-KR" sz="2200" dirty="0"/>
              <a:t>Day -5 : </a:t>
            </a:r>
            <a:r>
              <a:rPr lang="ko-KR" altLang="en-US" sz="2200" dirty="0"/>
              <a:t>동기와 준비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en-US" altLang="ko-KR" sz="2200" dirty="0"/>
              <a:t>Day -2 : </a:t>
            </a:r>
            <a:r>
              <a:rPr lang="ko-KR" altLang="en-US" sz="2200" dirty="0"/>
              <a:t>첫 </a:t>
            </a:r>
            <a:r>
              <a:rPr lang="en-US" altLang="ko-KR" sz="2200" dirty="0"/>
              <a:t>PR</a:t>
            </a:r>
            <a:r>
              <a:rPr lang="ko-KR" altLang="en-US" sz="2200" dirty="0"/>
              <a:t>을 받다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r>
              <a:rPr lang="en-US" altLang="ko-KR" sz="2200" dirty="0"/>
              <a:t>Day  1 : </a:t>
            </a:r>
            <a:r>
              <a:rPr lang="ko-KR" altLang="en-US" sz="2200" dirty="0" err="1"/>
              <a:t>핵토버페스트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en-US" altLang="ko-KR" sz="2200" dirty="0"/>
              <a:t>Day 2 : </a:t>
            </a:r>
            <a:r>
              <a:rPr lang="ko-KR" altLang="en-US" sz="2200" dirty="0"/>
              <a:t>스팸</a:t>
            </a:r>
            <a:r>
              <a:rPr lang="en-US" altLang="ko-KR" sz="2200" dirty="0"/>
              <a:t>PR </a:t>
            </a:r>
            <a:r>
              <a:rPr lang="ko-KR" altLang="en-US" sz="2200" dirty="0"/>
              <a:t>사태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en-US" altLang="ko-KR" sz="2200" dirty="0"/>
              <a:t>Day 4 : </a:t>
            </a:r>
            <a:r>
              <a:rPr lang="ko-KR" altLang="en-US" sz="2200" dirty="0" err="1"/>
              <a:t>왕초보자용</a:t>
            </a:r>
            <a:r>
              <a:rPr lang="ko-KR" altLang="en-US" sz="2200" dirty="0"/>
              <a:t> 가이드 </a:t>
            </a:r>
            <a:endParaRPr lang="en-US" altLang="ko-KR" sz="2200" dirty="0"/>
          </a:p>
          <a:p>
            <a:pPr lvl="2">
              <a:lnSpc>
                <a:spcPct val="100000"/>
              </a:lnSpc>
            </a:pPr>
            <a:r>
              <a:rPr lang="en-US" altLang="ko-KR" sz="2200" dirty="0"/>
              <a:t>Day 8 : </a:t>
            </a:r>
            <a:r>
              <a:rPr lang="ko-KR" altLang="en-US" sz="2200" dirty="0"/>
              <a:t>한국어 저장소 찾기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r>
              <a:rPr lang="ko-KR" altLang="en-US" sz="2200" dirty="0"/>
              <a:t>현재 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endParaRPr lang="en-US" altLang="ko-KR" sz="2200" dirty="0"/>
          </a:p>
          <a:p>
            <a:pPr>
              <a:lnSpc>
                <a:spcPct val="100000"/>
              </a:lnSpc>
            </a:pPr>
            <a:r>
              <a:rPr lang="ko-KR" altLang="en-US" sz="2200" dirty="0" err="1"/>
              <a:t>느낀점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배운점</a:t>
            </a:r>
            <a:r>
              <a:rPr lang="en-US" altLang="ko-KR" sz="2200" dirty="0"/>
              <a:t>, </a:t>
            </a:r>
            <a:r>
              <a:rPr lang="ko-KR" altLang="en-US" sz="2200" dirty="0"/>
              <a:t>같이 생각해 볼 것</a:t>
            </a:r>
            <a:endParaRPr lang="en-US" altLang="ko-KR" sz="2200" dirty="0"/>
          </a:p>
          <a:p>
            <a:pPr lvl="1">
              <a:lnSpc>
                <a:spcPct val="100000"/>
              </a:lnSpc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76899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log header">
            <a:extLst>
              <a:ext uri="{FF2B5EF4-FFF2-40B4-BE49-F238E27FC236}">
                <a16:creationId xmlns:a16="http://schemas.microsoft.com/office/drawing/2014/main" id="{F895A117-FF59-4545-9780-6321FD617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r="609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56D21E-F596-4456-AC3F-626B4AC2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ko-KR" altLang="en-US" sz="5000"/>
              <a:t>핵토버페스트</a:t>
            </a:r>
            <a:r>
              <a:rPr lang="en-US" altLang="ko-KR" sz="5000"/>
              <a:t>(Hacktoberfest)</a:t>
            </a:r>
            <a:r>
              <a:rPr lang="ko-KR" altLang="en-US" sz="5000"/>
              <a:t> 소개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AF428-D8F0-4718-AE68-198C6A07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Hack + Octoberfest : </a:t>
            </a:r>
            <a:r>
              <a:rPr lang="ko-KR" altLang="en-US" sz="2000" dirty="0"/>
              <a:t>해킹 </a:t>
            </a:r>
            <a:r>
              <a:rPr lang="en-US" altLang="ko-KR" sz="2000" dirty="0"/>
              <a:t>+ 10</a:t>
            </a:r>
            <a:r>
              <a:rPr lang="ko-KR" altLang="en-US" sz="2000" dirty="0"/>
              <a:t>월의 추수감사축제 </a:t>
            </a:r>
            <a:endParaRPr lang="en-US" altLang="ko-KR" sz="2000" dirty="0"/>
          </a:p>
          <a:p>
            <a:r>
              <a:rPr lang="en-US" altLang="ko-KR" sz="2000" dirty="0"/>
              <a:t>2014</a:t>
            </a:r>
            <a:r>
              <a:rPr lang="ko-KR" altLang="en-US" sz="2000" dirty="0"/>
              <a:t>년 시작 </a:t>
            </a:r>
            <a:r>
              <a:rPr lang="en-US" altLang="ko-KR" sz="2000" dirty="0"/>
              <a:t>: </a:t>
            </a:r>
            <a:r>
              <a:rPr lang="ko-KR" altLang="en-US" sz="2000" dirty="0"/>
              <a:t>오픈소스 프로젝트에 </a:t>
            </a:r>
            <a:r>
              <a:rPr lang="ko-KR" altLang="en-US" sz="2000" dirty="0" err="1"/>
              <a:t>커밋</a:t>
            </a:r>
            <a:r>
              <a:rPr lang="ko-KR" altLang="en-US" sz="2000" dirty="0"/>
              <a:t> </a:t>
            </a:r>
            <a:r>
              <a:rPr lang="en-US" altLang="ko-KR" sz="2000" dirty="0"/>
              <a:t>50</a:t>
            </a:r>
            <a:r>
              <a:rPr lang="ko-KR" altLang="en-US" sz="2000" dirty="0"/>
              <a:t>개하면 티셔츠 선물</a:t>
            </a:r>
            <a:r>
              <a:rPr lang="en-US" altLang="ko-KR" sz="2000" dirty="0"/>
              <a:t>. 500</a:t>
            </a:r>
            <a:r>
              <a:rPr lang="ko-KR" altLang="en-US" sz="2000" dirty="0"/>
              <a:t>명 수준</a:t>
            </a:r>
            <a:endParaRPr lang="en-US" altLang="ko-KR" sz="2000" dirty="0"/>
          </a:p>
          <a:p>
            <a:r>
              <a:rPr lang="en-US" altLang="ko-KR" sz="2000" dirty="0"/>
              <a:t>2019</a:t>
            </a:r>
            <a:r>
              <a:rPr lang="ko-KR" altLang="en-US" sz="2000" dirty="0"/>
              <a:t>년 </a:t>
            </a:r>
            <a:r>
              <a:rPr lang="en-US" altLang="ko-KR" sz="2000" dirty="0"/>
              <a:t>: 62,000</a:t>
            </a:r>
            <a:r>
              <a:rPr lang="ko-KR" altLang="en-US" sz="2000" dirty="0"/>
              <a:t>명 달성</a:t>
            </a:r>
            <a:r>
              <a:rPr lang="en-US" altLang="ko-KR" sz="2000" dirty="0"/>
              <a:t>, 48</a:t>
            </a:r>
            <a:r>
              <a:rPr lang="ko-KR" altLang="en-US" sz="2000" dirty="0"/>
              <a:t>만개의 </a:t>
            </a:r>
            <a:r>
              <a:rPr lang="en-US" altLang="ko-KR" sz="2000" dirty="0"/>
              <a:t>PR(Pull-Request)</a:t>
            </a:r>
          </a:p>
          <a:p>
            <a:r>
              <a:rPr lang="en-US" altLang="ko-KR" sz="2000" dirty="0"/>
              <a:t>2020</a:t>
            </a:r>
            <a:r>
              <a:rPr lang="ko-KR" altLang="en-US" sz="2000" dirty="0"/>
              <a:t>년 </a:t>
            </a:r>
            <a:r>
              <a:rPr lang="en-US" altLang="ko-KR" sz="2000" dirty="0"/>
              <a:t>: 4</a:t>
            </a:r>
            <a:r>
              <a:rPr lang="ko-KR" altLang="en-US" sz="2000" dirty="0"/>
              <a:t>개의 </a:t>
            </a:r>
            <a:r>
              <a:rPr lang="en-US" altLang="ko-KR" sz="2000" dirty="0"/>
              <a:t>PR</a:t>
            </a:r>
            <a:r>
              <a:rPr lang="ko-KR" altLang="en-US" sz="2000" dirty="0"/>
              <a:t>을 보내면 티셔츠 또는 나무 심기</a:t>
            </a:r>
            <a:endParaRPr lang="en-US" altLang="ko-KR" sz="2000" dirty="0"/>
          </a:p>
          <a:p>
            <a:pPr lvl="1"/>
            <a:r>
              <a:rPr lang="en-US" altLang="ko-KR" sz="1600" dirty="0"/>
              <a:t>10</a:t>
            </a:r>
            <a:r>
              <a:rPr lang="ko-KR" altLang="en-US" sz="1600" dirty="0"/>
              <a:t>월 </a:t>
            </a:r>
            <a:r>
              <a:rPr lang="en-US" altLang="ko-KR" sz="1600" dirty="0"/>
              <a:t>17</a:t>
            </a:r>
            <a:r>
              <a:rPr lang="ko-KR" altLang="en-US" sz="1600" dirty="0"/>
              <a:t>일 현재 </a:t>
            </a:r>
            <a:r>
              <a:rPr lang="en-US" altLang="ko-KR" sz="1600" dirty="0"/>
              <a:t>200,000</a:t>
            </a:r>
            <a:r>
              <a:rPr lang="ko-KR" altLang="en-US" sz="1600" dirty="0"/>
              <a:t>개의 </a:t>
            </a:r>
            <a:r>
              <a:rPr lang="en-US" altLang="ko-KR" sz="1600" dirty="0"/>
              <a:t>PR (</a:t>
            </a:r>
            <a:r>
              <a:rPr lang="ko-KR" altLang="en-US" sz="1600" dirty="0"/>
              <a:t>약 </a:t>
            </a:r>
            <a:r>
              <a:rPr lang="en-US" altLang="ko-KR" sz="1600" dirty="0"/>
              <a:t>50,000</a:t>
            </a:r>
            <a:r>
              <a:rPr lang="ko-KR" altLang="en-US" sz="1600" dirty="0"/>
              <a:t>명 예상</a:t>
            </a:r>
            <a:r>
              <a:rPr lang="en-US" altLang="ko-KR" sz="1600" dirty="0"/>
              <a:t>)</a:t>
            </a:r>
          </a:p>
          <a:p>
            <a:r>
              <a:rPr lang="ko-KR" altLang="en-US" sz="2000" dirty="0"/>
              <a:t>한국개발자의 참여는</a:t>
            </a:r>
            <a:r>
              <a:rPr lang="en-US" altLang="ko-KR" sz="2000" dirty="0"/>
              <a:t>? : </a:t>
            </a:r>
            <a:r>
              <a:rPr lang="ko-KR" altLang="en-US" sz="2000" dirty="0"/>
              <a:t>보안상의 이유로 미확인  </a:t>
            </a:r>
          </a:p>
        </p:txBody>
      </p:sp>
    </p:spTree>
    <p:extLst>
      <p:ext uri="{BB962C8B-B14F-4D97-AF65-F5344CB8AC3E}">
        <p14:creationId xmlns:p14="http://schemas.microsoft.com/office/powerpoint/2010/main" val="332933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A9C0F-825E-C347-B69F-DDD7FE15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537210"/>
            <a:ext cx="7604279" cy="997196"/>
          </a:xfr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defTabSz="914400" latinLnBrk="1"/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2018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년 </a:t>
            </a:r>
            <a:r>
              <a:rPr lang="ko-KR" altLang="en-US" b="1" dirty="0" err="1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핵토버페스트를</a:t>
            </a:r>
            <a:r>
              <a:rPr lang="ko-KR" altLang="en-US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 만나기 전</a:t>
            </a:r>
            <a:r>
              <a:rPr lang="en-US" altLang="ko-KR" b="1" dirty="0">
                <a:solidFill>
                  <a:srgbClr val="7030A0"/>
                </a:solidFill>
                <a:latin typeface="Segoe UI Semibold" panose="020B0502040204020203" pitchFamily="34" charset="0"/>
                <a:ea typeface="+mj-ea"/>
              </a:rPr>
              <a:t>…</a:t>
            </a:r>
            <a:endParaRPr lang="en-US" b="1" dirty="0">
              <a:solidFill>
                <a:srgbClr val="7030A0"/>
              </a:solidFill>
              <a:latin typeface="Segoe UI Semibold" panose="020B05020402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083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B7673-BB07-4193-9296-6A3EDF8B6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74DEE9-AF1B-4BB3-89EB-2C4C0969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28481"/>
            <a:ext cx="10506456" cy="1011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solidFill>
                  <a:srgbClr val="FFFFFF"/>
                </a:solidFill>
              </a:rPr>
              <a:t>배경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3A10965-D229-4D36-97F2-36137A64AB10}"/>
              </a:ext>
            </a:extLst>
          </p:cNvPr>
          <p:cNvSpPr txBox="1">
            <a:spLocks/>
          </p:cNvSpPr>
          <p:nvPr/>
        </p:nvSpPr>
        <p:spPr>
          <a:xfrm>
            <a:off x="841248" y="1857836"/>
            <a:ext cx="10506456" cy="3564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한화정밀기계 </a:t>
            </a:r>
            <a:endParaRPr lang="en-US" altLang="ko-KR" sz="3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장비개발업체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= Embedded Software 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Windows XP, Visual C++ 6.0, Subversion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웹프로그래밍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오픈소스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핵토버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…?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그러던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어느날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32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</TotalTime>
  <Words>1624</Words>
  <Application>Microsoft Office PowerPoint</Application>
  <PresentationFormat>와이드스크린</PresentationFormat>
  <Paragraphs>293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se-nanumgothic</vt:lpstr>
      <vt:lpstr>나눔고딕</vt:lpstr>
      <vt:lpstr>맑은 고딕</vt:lpstr>
      <vt:lpstr>Arial</vt:lpstr>
      <vt:lpstr>Calibri</vt:lpstr>
      <vt:lpstr>Helvetica</vt:lpstr>
      <vt:lpstr>Segoe UI</vt:lpstr>
      <vt:lpstr>Segoe UI Semibold</vt:lpstr>
      <vt:lpstr>Office 테마</vt:lpstr>
      <vt:lpstr>PowerPoint 프레젠테이션</vt:lpstr>
      <vt:lpstr>PowerPoint 프레젠테이션</vt:lpstr>
      <vt:lpstr>왕초보의 핵토버페스트 참여 이야기</vt:lpstr>
      <vt:lpstr>박형근</vt:lpstr>
      <vt:lpstr>PowerPoint 프레젠테이션</vt:lpstr>
      <vt:lpstr>오늘 이야기</vt:lpstr>
      <vt:lpstr>핵토버페스트(Hacktoberfest) 소개</vt:lpstr>
      <vt:lpstr>2018년 핵토버페스트를 만나기 전…</vt:lpstr>
      <vt:lpstr>배경</vt:lpstr>
      <vt:lpstr>파이콘 : Python Korea Conference</vt:lpstr>
      <vt:lpstr>2018년 핵토버페스트 : 강렬한 첫 만남</vt:lpstr>
      <vt:lpstr>2018년 핵토버페스트 강렬한 첫 만남 (삭제예정) 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2018년 핵토버페스트 강렬한 첫 만남</vt:lpstr>
      <vt:lpstr>2020년 핵토버페스트</vt:lpstr>
      <vt:lpstr>2020년 핵토버페스트 : D-5 day</vt:lpstr>
      <vt:lpstr>같이 할 사람 찾기 : 사내 메일 발송</vt:lpstr>
      <vt:lpstr>같이 할 사람 찾기 : 후배가 보낸 메신저</vt:lpstr>
      <vt:lpstr>D -5 : 한국어로 된 초보자용 정보 검색</vt:lpstr>
      <vt:lpstr>D -4 : 또다시 파이콘</vt:lpstr>
      <vt:lpstr>D -4 : 또다시 파이콘</vt:lpstr>
      <vt:lpstr>그외에도 (페이지 삭제 예상)</vt:lpstr>
      <vt:lpstr>핵토버페스트 코리아 Hacktoberfest Korea</vt:lpstr>
      <vt:lpstr>D -3 : 준비 및 오픈</vt:lpstr>
      <vt:lpstr>D -2 : 감동의 첫 PR</vt:lpstr>
      <vt:lpstr>D -2 : 감동의 첫 PR</vt:lpstr>
      <vt:lpstr>2020년 핵토버페스트 : D day</vt:lpstr>
      <vt:lpstr>2020년 핵토버페스트 : 스팸PR사태</vt:lpstr>
      <vt:lpstr>D +2 : 스팸 PR 사태</vt:lpstr>
      <vt:lpstr>D +3 : 스팸PR사태 정리</vt:lpstr>
      <vt:lpstr>스팸PR사태 : 생각해 볼 점 </vt:lpstr>
      <vt:lpstr>2020년 핵토버페스트 : 왕초보자 가이드</vt:lpstr>
      <vt:lpstr>D +4 : 왕초보자용 가이드</vt:lpstr>
      <vt:lpstr>2020년 핵토버페스트 : 한국어 저장소 찾기</vt:lpstr>
      <vt:lpstr>D +6 : 그룹 멤버 50명, 왕초보자는 몇 명?</vt:lpstr>
      <vt:lpstr>D +6 : 초보자를 위해서 한국어 저장소 찾기</vt:lpstr>
      <vt:lpstr>D +8 : 한글날 캠페인</vt:lpstr>
      <vt:lpstr>D +9 : 한글날 캠페인 웹페이지</vt:lpstr>
      <vt:lpstr>D +9 : 한글날 캠페인 반대의견</vt:lpstr>
      <vt:lpstr>그럼 한국어 저장소는 어떻게 찾나?</vt:lpstr>
      <vt:lpstr>이슈도 찾을수 있나?</vt:lpstr>
      <vt:lpstr>10/18 : 현재</vt:lpstr>
      <vt:lpstr>2020년 핵토버페스트 :      배운 것, 느낀 점, 인사이트 공유</vt:lpstr>
      <vt:lpstr>배운 것</vt:lpstr>
      <vt:lpstr>느낀 점 : 공유의 선순환</vt:lpstr>
      <vt:lpstr>느낀 점 : 도움을 주는 즐거움</vt:lpstr>
      <vt:lpstr>느낀 점 : 도움을 주는 즐거움</vt:lpstr>
      <vt:lpstr>초보자 분들께</vt:lpstr>
      <vt:lpstr>작은 저장소 관리자 분들께</vt:lpstr>
      <vt:lpstr>행사/모임을 시작할까 하는 분들께</vt:lpstr>
      <vt:lpstr>이제 다음 계획은?</vt:lpstr>
      <vt:lpstr>감사합니다.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형근</dc:creator>
  <cp:lastModifiedBy>박 형근</cp:lastModifiedBy>
  <cp:revision>1</cp:revision>
  <dcterms:created xsi:type="dcterms:W3CDTF">2020-10-17T08:18:31Z</dcterms:created>
  <dcterms:modified xsi:type="dcterms:W3CDTF">2020-10-18T09:05:29Z</dcterms:modified>
</cp:coreProperties>
</file>